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6"/>
  </p:notesMasterIdLst>
  <p:handoutMasterIdLst>
    <p:handoutMasterId r:id="rId37"/>
  </p:handoutMasterIdLst>
  <p:sldIdLst>
    <p:sldId id="256" r:id="rId5"/>
    <p:sldId id="284" r:id="rId6"/>
    <p:sldId id="276" r:id="rId7"/>
    <p:sldId id="270" r:id="rId8"/>
    <p:sldId id="275" r:id="rId9"/>
    <p:sldId id="277" r:id="rId10"/>
    <p:sldId id="278" r:id="rId11"/>
    <p:sldId id="279" r:id="rId12"/>
    <p:sldId id="280" r:id="rId13"/>
    <p:sldId id="281" r:id="rId14"/>
    <p:sldId id="282" r:id="rId15"/>
    <p:sldId id="283" r:id="rId16"/>
    <p:sldId id="288" r:id="rId17"/>
    <p:sldId id="289" r:id="rId18"/>
    <p:sldId id="290" r:id="rId19"/>
    <p:sldId id="291" r:id="rId20"/>
    <p:sldId id="292" r:id="rId21"/>
    <p:sldId id="285" r:id="rId22"/>
    <p:sldId id="287" r:id="rId23"/>
    <p:sldId id="293" r:id="rId24"/>
    <p:sldId id="286" r:id="rId25"/>
    <p:sldId id="294" r:id="rId26"/>
    <p:sldId id="271" r:id="rId27"/>
    <p:sldId id="272" r:id="rId28"/>
    <p:sldId id="273" r:id="rId29"/>
    <p:sldId id="258" r:id="rId30"/>
    <p:sldId id="261" r:id="rId31"/>
    <p:sldId id="266" r:id="rId32"/>
    <p:sldId id="267" r:id="rId33"/>
    <p:sldId id="274" r:id="rId34"/>
    <p:sldId id="262" r:id="rId35"/>
  </p:sldIdLst>
  <p:sldSz cx="12188825" cy="6858000"/>
  <p:notesSz cx="6858000" cy="9144000"/>
  <p:defaultTextStyle>
    <a:defPPr rtl="0"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50" autoAdjust="0"/>
    <p:restoredTop sz="68028"/>
  </p:normalViewPr>
  <p:slideViewPr>
    <p:cSldViewPr>
      <p:cViewPr varScale="1">
        <p:scale>
          <a:sx n="63" d="100"/>
          <a:sy n="63" d="100"/>
        </p:scale>
        <p:origin x="776" y="176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2814" y="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Seria 1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Kategoria 1</c:v>
                </c:pt>
                <c:pt idx="1">
                  <c:v>Kategoria 2</c:v>
                </c:pt>
                <c:pt idx="2">
                  <c:v>Kategoria 3</c:v>
                </c:pt>
                <c:pt idx="3">
                  <c:v>Kategoria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8B1-4B06-8B0D-C66FC849C0E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Seria 2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Kategoria 1</c:v>
                </c:pt>
                <c:pt idx="1">
                  <c:v>Kategoria 2</c:v>
                </c:pt>
                <c:pt idx="2">
                  <c:v>Kategoria 3</c:v>
                </c:pt>
                <c:pt idx="3">
                  <c:v>Kategoria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8B1-4B06-8B0D-C66FC849C0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11346592"/>
        <c:axId val="611350120"/>
      </c:barChart>
      <c:lineChart>
        <c:grouping val="standar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Seria 3</c:v>
                </c:pt>
              </c:strCache>
            </c:strRef>
          </c:tx>
          <c:spPr>
            <a:ln w="317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Kategoria 1</c:v>
                </c:pt>
                <c:pt idx="1">
                  <c:v>Kategoria 2</c:v>
                </c:pt>
                <c:pt idx="2">
                  <c:v>Kategoria 3</c:v>
                </c:pt>
                <c:pt idx="3">
                  <c:v>Kategoria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8B1-4B06-8B0D-C66FC849C0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11346592"/>
        <c:axId val="611350120"/>
      </c:lineChart>
      <c:catAx>
        <c:axId val="6113465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611350120"/>
        <c:crosses val="autoZero"/>
        <c:auto val="1"/>
        <c:lblAlgn val="ctr"/>
        <c:lblOffset val="100"/>
        <c:noMultiLvlLbl val="0"/>
      </c:catAx>
      <c:valAx>
        <c:axId val="611350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6113465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pl-PL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dk1">
            <a:lumMod val="75000"/>
            <a:lumOff val="2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dk1">
            <a:lumMod val="75000"/>
            <a:lumOff val="25000"/>
          </a:schemeClr>
        </a:solidFill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119837-5B71-4D44-BB01-DB0B084933C8}" type="doc">
      <dgm:prSet loTypeId="urn:microsoft.com/office/officeart/2005/8/layout/vList2" loCatId="list" qsTypeId="urn:microsoft.com/office/officeart/2005/8/quickstyle/simple4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C111C18A-FD96-4E63-821A-54D70D8DC65F}">
      <dgm:prSet phldrT="[Text]"/>
      <dgm:spPr/>
      <dgm:t>
        <a:bodyPr rtlCol="0"/>
        <a:lstStyle/>
        <a:p>
          <a:pPr rtl="0"/>
          <a:r>
            <a:rPr lang="pl-PL" noProof="0" dirty="0"/>
            <a:t>Grupa A</a:t>
          </a:r>
        </a:p>
      </dgm:t>
      <dgm:extLst>
        <a:ext uri="{E40237B7-FDA0-4F09-8148-C483321AD2D9}">
          <dgm14:cNvPr xmlns:dgm14="http://schemas.microsoft.com/office/drawing/2010/diagram" id="0" name="" title="Group A heading"/>
        </a:ext>
      </dgm:extLst>
    </dgm:pt>
    <dgm:pt modelId="{83BE74EF-FAB4-45A2-BBED-7CD5259AB210}" type="parTrans" cxnId="{FFD8B471-C98F-4DB5-8DE3-2AB7E896ADD5}">
      <dgm:prSet/>
      <dgm:spPr/>
      <dgm:t>
        <a:bodyPr rtlCol="0"/>
        <a:lstStyle/>
        <a:p>
          <a:pPr rtl="0"/>
          <a:endParaRPr lang="en-US"/>
        </a:p>
      </dgm:t>
    </dgm:pt>
    <dgm:pt modelId="{B4F34DE2-2DAE-4F88-8C78-BD8892EBF4FF}" type="sibTrans" cxnId="{FFD8B471-C98F-4DB5-8DE3-2AB7E896ADD5}">
      <dgm:prSet/>
      <dgm:spPr/>
      <dgm:t>
        <a:bodyPr rtlCol="0"/>
        <a:lstStyle/>
        <a:p>
          <a:pPr rtl="0"/>
          <a:endParaRPr lang="en-US"/>
        </a:p>
      </dgm:t>
    </dgm:pt>
    <dgm:pt modelId="{33EAD35F-38F2-4CB7-9A6D-B04FFD8A51FD}">
      <dgm:prSet phldrT="[Text]"/>
      <dgm:spPr/>
      <dgm:t>
        <a:bodyPr rtlCol="0"/>
        <a:lstStyle/>
        <a:p>
          <a:pPr rtl="0"/>
          <a:r>
            <a:rPr lang="pl-PL" noProof="0" dirty="0"/>
            <a:t>Zadanie 2</a:t>
          </a:r>
        </a:p>
      </dgm:t>
    </dgm:pt>
    <dgm:pt modelId="{81FE7DB1-4BFC-4407-80A9-E5514E94C61D}" type="parTrans" cxnId="{FAC3D40F-8E66-452D-9CA4-C2871F2D10EF}">
      <dgm:prSet/>
      <dgm:spPr/>
      <dgm:t>
        <a:bodyPr rtlCol="0"/>
        <a:lstStyle/>
        <a:p>
          <a:pPr rtl="0"/>
          <a:endParaRPr lang="en-US"/>
        </a:p>
      </dgm:t>
    </dgm:pt>
    <dgm:pt modelId="{4B66B839-1910-459B-92B2-14846EBA7A70}" type="sibTrans" cxnId="{FAC3D40F-8E66-452D-9CA4-C2871F2D10EF}">
      <dgm:prSet/>
      <dgm:spPr/>
      <dgm:t>
        <a:bodyPr rtlCol="0"/>
        <a:lstStyle/>
        <a:p>
          <a:pPr rtl="0"/>
          <a:endParaRPr lang="en-US"/>
        </a:p>
      </dgm:t>
    </dgm:pt>
    <dgm:pt modelId="{3C67E77D-62FA-499D-B5E6-E79A091C5267}">
      <dgm:prSet phldrT="[Text]"/>
      <dgm:spPr/>
      <dgm:t>
        <a:bodyPr rtlCol="0"/>
        <a:lstStyle/>
        <a:p>
          <a:pPr rtl="0"/>
          <a:r>
            <a:rPr lang="pl-PL" noProof="0" dirty="0"/>
            <a:t>Grupa B</a:t>
          </a:r>
        </a:p>
      </dgm:t>
      <dgm:extLst>
        <a:ext uri="{E40237B7-FDA0-4F09-8148-C483321AD2D9}">
          <dgm14:cNvPr xmlns:dgm14="http://schemas.microsoft.com/office/drawing/2010/diagram" id="0" name="" title="Group B heading"/>
        </a:ext>
      </dgm:extLst>
    </dgm:pt>
    <dgm:pt modelId="{5337D229-E330-4525-B0FA-14EC5A80604A}" type="parTrans" cxnId="{32AA6160-4426-4C4D-93AE-E2F474E37AD9}">
      <dgm:prSet/>
      <dgm:spPr/>
      <dgm:t>
        <a:bodyPr rtlCol="0"/>
        <a:lstStyle/>
        <a:p>
          <a:pPr rtl="0"/>
          <a:endParaRPr lang="en-US"/>
        </a:p>
      </dgm:t>
    </dgm:pt>
    <dgm:pt modelId="{C056AC5D-B04E-4376-A1CB-3EAB7BE5AF5B}" type="sibTrans" cxnId="{32AA6160-4426-4C4D-93AE-E2F474E37AD9}">
      <dgm:prSet/>
      <dgm:spPr/>
      <dgm:t>
        <a:bodyPr rtlCol="0"/>
        <a:lstStyle/>
        <a:p>
          <a:pPr rtl="0"/>
          <a:endParaRPr lang="en-US"/>
        </a:p>
      </dgm:t>
    </dgm:pt>
    <dgm:pt modelId="{D6510970-8F9C-4B45-A0F3-6ACB9AA76D40}">
      <dgm:prSet phldrT="[Text]"/>
      <dgm:spPr/>
      <dgm:t>
        <a:bodyPr rtlCol="0"/>
        <a:lstStyle/>
        <a:p>
          <a:pPr rtl="0"/>
          <a:r>
            <a:rPr lang="pl-PL" noProof="0" dirty="0"/>
            <a:t>Zadanie 1</a:t>
          </a:r>
        </a:p>
      </dgm:t>
      <dgm:extLst>
        <a:ext uri="{E40237B7-FDA0-4F09-8148-C483321AD2D9}">
          <dgm14:cNvPr xmlns:dgm14="http://schemas.microsoft.com/office/drawing/2010/diagram" id="0" name="" title="Group B tasks"/>
        </a:ext>
      </dgm:extLst>
    </dgm:pt>
    <dgm:pt modelId="{7A9FC291-2B6A-4475-8B09-917F9F09E3AB}" type="parTrans" cxnId="{C6E7222A-5F84-456A-9806-D51868FAF8A9}">
      <dgm:prSet/>
      <dgm:spPr/>
      <dgm:t>
        <a:bodyPr rtlCol="0"/>
        <a:lstStyle/>
        <a:p>
          <a:pPr rtl="0"/>
          <a:endParaRPr lang="en-US"/>
        </a:p>
      </dgm:t>
    </dgm:pt>
    <dgm:pt modelId="{4B87F32C-3630-48F2-9114-4262C0BEEA9E}" type="sibTrans" cxnId="{C6E7222A-5F84-456A-9806-D51868FAF8A9}">
      <dgm:prSet/>
      <dgm:spPr/>
      <dgm:t>
        <a:bodyPr rtlCol="0"/>
        <a:lstStyle/>
        <a:p>
          <a:pPr rtl="0"/>
          <a:endParaRPr lang="en-US"/>
        </a:p>
      </dgm:t>
    </dgm:pt>
    <dgm:pt modelId="{709ED9DC-E391-4C6C-B788-93F1C2EFB6FD}">
      <dgm:prSet phldrT="[Text]"/>
      <dgm:spPr/>
      <dgm:t>
        <a:bodyPr rtlCol="0"/>
        <a:lstStyle/>
        <a:p>
          <a:pPr rtl="0"/>
          <a:r>
            <a:rPr lang="pl-PL" noProof="0" dirty="0"/>
            <a:t>Zadanie 2</a:t>
          </a:r>
        </a:p>
      </dgm:t>
    </dgm:pt>
    <dgm:pt modelId="{B5FA6CF0-E0A0-46A0-93C9-B722B31A8A9C}" type="parTrans" cxnId="{78E3C3B3-FD19-41A6-A9CC-BB3375A6FF81}">
      <dgm:prSet/>
      <dgm:spPr/>
      <dgm:t>
        <a:bodyPr rtlCol="0"/>
        <a:lstStyle/>
        <a:p>
          <a:pPr rtl="0"/>
          <a:endParaRPr lang="en-US"/>
        </a:p>
      </dgm:t>
    </dgm:pt>
    <dgm:pt modelId="{F3C03C29-D7FF-4D61-8D75-8B75B2F589EC}" type="sibTrans" cxnId="{78E3C3B3-FD19-41A6-A9CC-BB3375A6FF81}">
      <dgm:prSet/>
      <dgm:spPr/>
      <dgm:t>
        <a:bodyPr rtlCol="0"/>
        <a:lstStyle/>
        <a:p>
          <a:pPr rtl="0"/>
          <a:endParaRPr lang="en-US"/>
        </a:p>
      </dgm:t>
    </dgm:pt>
    <dgm:pt modelId="{CC6B7442-0B72-4EF2-9F13-1325B51AFF9F}">
      <dgm:prSet phldrT="[Text]"/>
      <dgm:spPr/>
      <dgm:t>
        <a:bodyPr rtlCol="0"/>
        <a:lstStyle/>
        <a:p>
          <a:pPr rtl="0"/>
          <a:r>
            <a:rPr lang="pl-PL" noProof="0" dirty="0"/>
            <a:t>Grupa C</a:t>
          </a:r>
        </a:p>
      </dgm:t>
      <dgm:extLst>
        <a:ext uri="{E40237B7-FDA0-4F09-8148-C483321AD2D9}">
          <dgm14:cNvPr xmlns:dgm14="http://schemas.microsoft.com/office/drawing/2010/diagram" id="0" name="" title="Group C heading"/>
        </a:ext>
      </dgm:extLst>
    </dgm:pt>
    <dgm:pt modelId="{E3D139E0-5DC2-4F8E-9F8F-B3F0EBCD4689}" type="parTrans" cxnId="{102D6D4D-90C9-40F4-A001-35DCC329B127}">
      <dgm:prSet/>
      <dgm:spPr/>
      <dgm:t>
        <a:bodyPr rtlCol="0"/>
        <a:lstStyle/>
        <a:p>
          <a:pPr rtl="0"/>
          <a:endParaRPr lang="en-US"/>
        </a:p>
      </dgm:t>
    </dgm:pt>
    <dgm:pt modelId="{FF80E1BA-0D6F-4EE8-9640-892A5897DBCD}" type="sibTrans" cxnId="{102D6D4D-90C9-40F4-A001-35DCC329B127}">
      <dgm:prSet/>
      <dgm:spPr/>
      <dgm:t>
        <a:bodyPr rtlCol="0"/>
        <a:lstStyle/>
        <a:p>
          <a:pPr rtl="0"/>
          <a:endParaRPr lang="en-US"/>
        </a:p>
      </dgm:t>
    </dgm:pt>
    <dgm:pt modelId="{FE0A3CAE-D039-42F2-AF12-1E6F6793A633}">
      <dgm:prSet phldrT="[Text]"/>
      <dgm:spPr/>
      <dgm:t>
        <a:bodyPr rtlCol="0"/>
        <a:lstStyle/>
        <a:p>
          <a:pPr rtl="0"/>
          <a:r>
            <a:rPr lang="pl-PL" noProof="0" dirty="0"/>
            <a:t>Zadanie 1</a:t>
          </a:r>
        </a:p>
      </dgm:t>
      <dgm:extLst>
        <a:ext uri="{E40237B7-FDA0-4F09-8148-C483321AD2D9}">
          <dgm14:cNvPr xmlns:dgm14="http://schemas.microsoft.com/office/drawing/2010/diagram" id="0" name="" title="Group C tasks"/>
        </a:ext>
      </dgm:extLst>
    </dgm:pt>
    <dgm:pt modelId="{7E2ED2D1-AFF4-4DED-BB53-30A310825CE2}" type="parTrans" cxnId="{A6FB3C49-AB75-4315-BB6B-886AA454F16F}">
      <dgm:prSet/>
      <dgm:spPr/>
      <dgm:t>
        <a:bodyPr rtlCol="0"/>
        <a:lstStyle/>
        <a:p>
          <a:pPr rtl="0"/>
          <a:endParaRPr lang="en-US"/>
        </a:p>
      </dgm:t>
    </dgm:pt>
    <dgm:pt modelId="{417BDEF2-191B-4000-BDE8-D3D22A51FCF3}" type="sibTrans" cxnId="{A6FB3C49-AB75-4315-BB6B-886AA454F16F}">
      <dgm:prSet/>
      <dgm:spPr/>
      <dgm:t>
        <a:bodyPr rtlCol="0"/>
        <a:lstStyle/>
        <a:p>
          <a:pPr rtl="0"/>
          <a:endParaRPr lang="en-US"/>
        </a:p>
      </dgm:t>
    </dgm:pt>
    <dgm:pt modelId="{71D67D5D-013C-4885-A61E-A3F99D7C7108}">
      <dgm:prSet phldrT="[Text]"/>
      <dgm:spPr/>
      <dgm:t>
        <a:bodyPr rtlCol="0"/>
        <a:lstStyle/>
        <a:p>
          <a:pPr rtl="0"/>
          <a:r>
            <a:rPr lang="pl-PL" noProof="0" dirty="0"/>
            <a:t>Zadanie 1</a:t>
          </a:r>
        </a:p>
      </dgm:t>
      <dgm:extLst>
        <a:ext uri="{E40237B7-FDA0-4F09-8148-C483321AD2D9}">
          <dgm14:cNvPr xmlns:dgm14="http://schemas.microsoft.com/office/drawing/2010/diagram" id="0" name="" title="Group A tasks"/>
        </a:ext>
      </dgm:extLst>
    </dgm:pt>
    <dgm:pt modelId="{13FD8B77-EC9C-4F7D-85F3-A7191A755A86}" type="parTrans" cxnId="{7CDF5A89-87DF-4CC1-8943-7A0E14869583}">
      <dgm:prSet/>
      <dgm:spPr/>
      <dgm:t>
        <a:bodyPr rtlCol="0"/>
        <a:lstStyle/>
        <a:p>
          <a:pPr rtl="0"/>
          <a:endParaRPr lang="en-US"/>
        </a:p>
      </dgm:t>
    </dgm:pt>
    <dgm:pt modelId="{BC16BF20-A847-48B0-889B-BA6389A79929}" type="sibTrans" cxnId="{7CDF5A89-87DF-4CC1-8943-7A0E14869583}">
      <dgm:prSet/>
      <dgm:spPr/>
      <dgm:t>
        <a:bodyPr rtlCol="0"/>
        <a:lstStyle/>
        <a:p>
          <a:pPr rtl="0"/>
          <a:endParaRPr lang="en-US"/>
        </a:p>
      </dgm:t>
    </dgm:pt>
    <dgm:pt modelId="{1DE38F54-13B9-49B9-8D1C-BE40A0B41642}">
      <dgm:prSet phldrT="[Text]"/>
      <dgm:spPr/>
      <dgm:t>
        <a:bodyPr rtlCol="0"/>
        <a:lstStyle/>
        <a:p>
          <a:pPr rtl="0"/>
          <a:r>
            <a:rPr lang="pl-PL" noProof="0" dirty="0"/>
            <a:t>Zadanie 2</a:t>
          </a:r>
        </a:p>
      </dgm:t>
    </dgm:pt>
    <dgm:pt modelId="{241FC70F-0CFE-4A9B-A53B-CB579CB35D65}" type="parTrans" cxnId="{E2BA7653-A0BC-4906-B811-36202FCAECA9}">
      <dgm:prSet/>
      <dgm:spPr/>
      <dgm:t>
        <a:bodyPr rtlCol="0"/>
        <a:lstStyle/>
        <a:p>
          <a:pPr rtl="0"/>
          <a:endParaRPr lang="en-US"/>
        </a:p>
      </dgm:t>
    </dgm:pt>
    <dgm:pt modelId="{5D6C750F-882D-4057-8E46-BA0F88DBA2EC}" type="sibTrans" cxnId="{E2BA7653-A0BC-4906-B811-36202FCAECA9}">
      <dgm:prSet/>
      <dgm:spPr/>
      <dgm:t>
        <a:bodyPr rtlCol="0"/>
        <a:lstStyle/>
        <a:p>
          <a:pPr rtl="0"/>
          <a:endParaRPr lang="en-US"/>
        </a:p>
      </dgm:t>
    </dgm:pt>
    <dgm:pt modelId="{ED5DCCC5-BCA8-4491-AA37-BAF153ECA184}" type="pres">
      <dgm:prSet presAssocID="{90119837-5B71-4D44-BB01-DB0B084933C8}" presName="linear" presStyleCnt="0">
        <dgm:presLayoutVars>
          <dgm:animLvl val="lvl"/>
          <dgm:resizeHandles val="exact"/>
        </dgm:presLayoutVars>
      </dgm:prSet>
      <dgm:spPr/>
    </dgm:pt>
    <dgm:pt modelId="{47A942F6-847D-4AE7-9CA0-5319E5F60B4F}" type="pres">
      <dgm:prSet presAssocID="{C111C18A-FD96-4E63-821A-54D70D8DC65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EA3914A-CB7F-4A5E-9543-C3A39D9197C9}" type="pres">
      <dgm:prSet presAssocID="{C111C18A-FD96-4E63-821A-54D70D8DC65F}" presName="childText" presStyleLbl="revTx" presStyleIdx="0" presStyleCnt="3">
        <dgm:presLayoutVars>
          <dgm:bulletEnabled val="1"/>
        </dgm:presLayoutVars>
      </dgm:prSet>
      <dgm:spPr/>
    </dgm:pt>
    <dgm:pt modelId="{81203336-F3DE-4B3A-BCF4-0F68C23AC2BB}" type="pres">
      <dgm:prSet presAssocID="{3C67E77D-62FA-499D-B5E6-E79A091C526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82956A5-ADC8-4959-B856-589B9D9B9635}" type="pres">
      <dgm:prSet presAssocID="{3C67E77D-62FA-499D-B5E6-E79A091C5267}" presName="childText" presStyleLbl="revTx" presStyleIdx="1" presStyleCnt="3">
        <dgm:presLayoutVars>
          <dgm:bulletEnabled val="1"/>
        </dgm:presLayoutVars>
      </dgm:prSet>
      <dgm:spPr/>
    </dgm:pt>
    <dgm:pt modelId="{D64CB5D5-837D-47FC-9E42-A26D800BC695}" type="pres">
      <dgm:prSet presAssocID="{CC6B7442-0B72-4EF2-9F13-1325B51AFF9F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08B7B17B-8600-44B0-B235-389E5D71D804}" type="pres">
      <dgm:prSet presAssocID="{CC6B7442-0B72-4EF2-9F13-1325B51AFF9F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FAC3D40F-8E66-452D-9CA4-C2871F2D10EF}" srcId="{C111C18A-FD96-4E63-821A-54D70D8DC65F}" destId="{33EAD35F-38F2-4CB7-9A6D-B04FFD8A51FD}" srcOrd="1" destOrd="0" parTransId="{81FE7DB1-4BFC-4407-80A9-E5514E94C61D}" sibTransId="{4B66B839-1910-459B-92B2-14846EBA7A70}"/>
    <dgm:cxn modelId="{C37B6112-2040-4348-B215-46F4F5D2EE62}" type="presOf" srcId="{3C67E77D-62FA-499D-B5E6-E79A091C5267}" destId="{81203336-F3DE-4B3A-BCF4-0F68C23AC2BB}" srcOrd="0" destOrd="0" presId="urn:microsoft.com/office/officeart/2005/8/layout/vList2"/>
    <dgm:cxn modelId="{85A4AB16-4D0E-4AA6-89C3-87C107E042CB}" type="presOf" srcId="{1DE38F54-13B9-49B9-8D1C-BE40A0B41642}" destId="{08B7B17B-8600-44B0-B235-389E5D71D804}" srcOrd="0" destOrd="1" presId="urn:microsoft.com/office/officeart/2005/8/layout/vList2"/>
    <dgm:cxn modelId="{C6E7222A-5F84-456A-9806-D51868FAF8A9}" srcId="{3C67E77D-62FA-499D-B5E6-E79A091C5267}" destId="{D6510970-8F9C-4B45-A0F3-6ACB9AA76D40}" srcOrd="0" destOrd="0" parTransId="{7A9FC291-2B6A-4475-8B09-917F9F09E3AB}" sibTransId="{4B87F32C-3630-48F2-9114-4262C0BEEA9E}"/>
    <dgm:cxn modelId="{EE896344-E4D4-4152-8316-FFF14EFE4CC2}" type="presOf" srcId="{CC6B7442-0B72-4EF2-9F13-1325B51AFF9F}" destId="{D64CB5D5-837D-47FC-9E42-A26D800BC695}" srcOrd="0" destOrd="0" presId="urn:microsoft.com/office/officeart/2005/8/layout/vList2"/>
    <dgm:cxn modelId="{A6FB3C49-AB75-4315-BB6B-886AA454F16F}" srcId="{CC6B7442-0B72-4EF2-9F13-1325B51AFF9F}" destId="{FE0A3CAE-D039-42F2-AF12-1E6F6793A633}" srcOrd="0" destOrd="0" parTransId="{7E2ED2D1-AFF4-4DED-BB53-30A310825CE2}" sibTransId="{417BDEF2-191B-4000-BDE8-D3D22A51FCF3}"/>
    <dgm:cxn modelId="{3383924B-E3C1-4E0D-93DC-3D353B87B99D}" type="presOf" srcId="{D6510970-8F9C-4B45-A0F3-6ACB9AA76D40}" destId="{782956A5-ADC8-4959-B856-589B9D9B9635}" srcOrd="0" destOrd="0" presId="urn:microsoft.com/office/officeart/2005/8/layout/vList2"/>
    <dgm:cxn modelId="{102D6D4D-90C9-40F4-A001-35DCC329B127}" srcId="{90119837-5B71-4D44-BB01-DB0B084933C8}" destId="{CC6B7442-0B72-4EF2-9F13-1325B51AFF9F}" srcOrd="2" destOrd="0" parTransId="{E3D139E0-5DC2-4F8E-9F8F-B3F0EBCD4689}" sibTransId="{FF80E1BA-0D6F-4EE8-9640-892A5897DBCD}"/>
    <dgm:cxn modelId="{E2BA7653-A0BC-4906-B811-36202FCAECA9}" srcId="{CC6B7442-0B72-4EF2-9F13-1325B51AFF9F}" destId="{1DE38F54-13B9-49B9-8D1C-BE40A0B41642}" srcOrd="1" destOrd="0" parTransId="{241FC70F-0CFE-4A9B-A53B-CB579CB35D65}" sibTransId="{5D6C750F-882D-4057-8E46-BA0F88DBA2EC}"/>
    <dgm:cxn modelId="{D770275A-B0DF-44CF-A384-EACC135C5342}" type="presOf" srcId="{FE0A3CAE-D039-42F2-AF12-1E6F6793A633}" destId="{08B7B17B-8600-44B0-B235-389E5D71D804}" srcOrd="0" destOrd="0" presId="urn:microsoft.com/office/officeart/2005/8/layout/vList2"/>
    <dgm:cxn modelId="{32AA6160-4426-4C4D-93AE-E2F474E37AD9}" srcId="{90119837-5B71-4D44-BB01-DB0B084933C8}" destId="{3C67E77D-62FA-499D-B5E6-E79A091C5267}" srcOrd="1" destOrd="0" parTransId="{5337D229-E330-4525-B0FA-14EC5A80604A}" sibTransId="{C056AC5D-B04E-4376-A1CB-3EAB7BE5AF5B}"/>
    <dgm:cxn modelId="{FFD8B471-C98F-4DB5-8DE3-2AB7E896ADD5}" srcId="{90119837-5B71-4D44-BB01-DB0B084933C8}" destId="{C111C18A-FD96-4E63-821A-54D70D8DC65F}" srcOrd="0" destOrd="0" parTransId="{83BE74EF-FAB4-45A2-BBED-7CD5259AB210}" sibTransId="{B4F34DE2-2DAE-4F88-8C78-BD8892EBF4FF}"/>
    <dgm:cxn modelId="{BD7C427A-5FC8-4F89-8F55-4370E70C9A5A}" type="presOf" srcId="{709ED9DC-E391-4C6C-B788-93F1C2EFB6FD}" destId="{782956A5-ADC8-4959-B856-589B9D9B9635}" srcOrd="0" destOrd="1" presId="urn:microsoft.com/office/officeart/2005/8/layout/vList2"/>
    <dgm:cxn modelId="{7CDF5A89-87DF-4CC1-8943-7A0E14869583}" srcId="{C111C18A-FD96-4E63-821A-54D70D8DC65F}" destId="{71D67D5D-013C-4885-A61E-A3F99D7C7108}" srcOrd="0" destOrd="0" parTransId="{13FD8B77-EC9C-4F7D-85F3-A7191A755A86}" sibTransId="{BC16BF20-A847-48B0-889B-BA6389A79929}"/>
    <dgm:cxn modelId="{1198B798-FD3F-417E-8919-BBF7F44A1F6A}" type="presOf" srcId="{90119837-5B71-4D44-BB01-DB0B084933C8}" destId="{ED5DCCC5-BCA8-4491-AA37-BAF153ECA184}" srcOrd="0" destOrd="0" presId="urn:microsoft.com/office/officeart/2005/8/layout/vList2"/>
    <dgm:cxn modelId="{BBFCABA5-2E0E-4CC8-BF18-B78716329FDB}" type="presOf" srcId="{33EAD35F-38F2-4CB7-9A6D-B04FFD8A51FD}" destId="{6EA3914A-CB7F-4A5E-9543-C3A39D9197C9}" srcOrd="0" destOrd="1" presId="urn:microsoft.com/office/officeart/2005/8/layout/vList2"/>
    <dgm:cxn modelId="{78E3C3B3-FD19-41A6-A9CC-BB3375A6FF81}" srcId="{3C67E77D-62FA-499D-B5E6-E79A091C5267}" destId="{709ED9DC-E391-4C6C-B788-93F1C2EFB6FD}" srcOrd="1" destOrd="0" parTransId="{B5FA6CF0-E0A0-46A0-93C9-B722B31A8A9C}" sibTransId="{F3C03C29-D7FF-4D61-8D75-8B75B2F589EC}"/>
    <dgm:cxn modelId="{68DAE8B9-15FE-4552-91F9-C4AFCEB9594B}" type="presOf" srcId="{71D67D5D-013C-4885-A61E-A3F99D7C7108}" destId="{6EA3914A-CB7F-4A5E-9543-C3A39D9197C9}" srcOrd="0" destOrd="0" presId="urn:microsoft.com/office/officeart/2005/8/layout/vList2"/>
    <dgm:cxn modelId="{5AA98BCA-1539-4DF4-ABB3-8AB98C08E64C}" type="presOf" srcId="{C111C18A-FD96-4E63-821A-54D70D8DC65F}" destId="{47A942F6-847D-4AE7-9CA0-5319E5F60B4F}" srcOrd="0" destOrd="0" presId="urn:microsoft.com/office/officeart/2005/8/layout/vList2"/>
    <dgm:cxn modelId="{23BC3725-9E25-4B83-8F30-3577C7EDEACD}" type="presParOf" srcId="{ED5DCCC5-BCA8-4491-AA37-BAF153ECA184}" destId="{47A942F6-847D-4AE7-9CA0-5319E5F60B4F}" srcOrd="0" destOrd="0" presId="urn:microsoft.com/office/officeart/2005/8/layout/vList2"/>
    <dgm:cxn modelId="{35B0010D-5A50-4E3A-AB5E-4FDE822FA34F}" type="presParOf" srcId="{ED5DCCC5-BCA8-4491-AA37-BAF153ECA184}" destId="{6EA3914A-CB7F-4A5E-9543-C3A39D9197C9}" srcOrd="1" destOrd="0" presId="urn:microsoft.com/office/officeart/2005/8/layout/vList2"/>
    <dgm:cxn modelId="{011AEFB0-29A6-47C9-8097-E09A7ABEC44A}" type="presParOf" srcId="{ED5DCCC5-BCA8-4491-AA37-BAF153ECA184}" destId="{81203336-F3DE-4B3A-BCF4-0F68C23AC2BB}" srcOrd="2" destOrd="0" presId="urn:microsoft.com/office/officeart/2005/8/layout/vList2"/>
    <dgm:cxn modelId="{29E6835C-59D1-4D0E-B1D8-60041EEEBE9D}" type="presParOf" srcId="{ED5DCCC5-BCA8-4491-AA37-BAF153ECA184}" destId="{782956A5-ADC8-4959-B856-589B9D9B9635}" srcOrd="3" destOrd="0" presId="urn:microsoft.com/office/officeart/2005/8/layout/vList2"/>
    <dgm:cxn modelId="{4BA81705-493D-436D-8F5C-8A0A23209AB6}" type="presParOf" srcId="{ED5DCCC5-BCA8-4491-AA37-BAF153ECA184}" destId="{D64CB5D5-837D-47FC-9E42-A26D800BC695}" srcOrd="4" destOrd="0" presId="urn:microsoft.com/office/officeart/2005/8/layout/vList2"/>
    <dgm:cxn modelId="{B77E010D-C406-4330-9F1F-348370565A84}" type="presParOf" srcId="{ED5DCCC5-BCA8-4491-AA37-BAF153ECA184}" destId="{08B7B17B-8600-44B0-B235-389E5D71D804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A942F6-847D-4AE7-9CA0-5319E5F60B4F}">
      <dsp:nvSpPr>
        <dsp:cNvPr id="0" name=""/>
        <dsp:cNvSpPr/>
      </dsp:nvSpPr>
      <dsp:spPr>
        <a:xfrm>
          <a:off x="0" y="34252"/>
          <a:ext cx="5029199" cy="64759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rtlCol="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700" kern="1200" noProof="0" dirty="0"/>
            <a:t>Grupa A</a:t>
          </a:r>
        </a:p>
      </dsp:txBody>
      <dsp:txXfrm>
        <a:off x="31613" y="65865"/>
        <a:ext cx="4965973" cy="584369"/>
      </dsp:txXfrm>
    </dsp:sp>
    <dsp:sp modelId="{6EA3914A-CB7F-4A5E-9543-C3A39D9197C9}">
      <dsp:nvSpPr>
        <dsp:cNvPr id="0" name=""/>
        <dsp:cNvSpPr/>
      </dsp:nvSpPr>
      <dsp:spPr>
        <a:xfrm>
          <a:off x="0" y="681847"/>
          <a:ext cx="5029199" cy="726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677" tIns="34290" rIns="192024" bIns="34290" numCol="1" spcCol="1270" rtlCol="0" anchor="t" anchorCtr="0">
          <a:noAutofit/>
        </a:bodyPr>
        <a:lstStyle/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l-PL" sz="2100" kern="1200" noProof="0" dirty="0"/>
            <a:t>Zadanie 1</a:t>
          </a: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l-PL" sz="2100" kern="1200" noProof="0" dirty="0"/>
            <a:t>Zadanie 2</a:t>
          </a:r>
        </a:p>
      </dsp:txBody>
      <dsp:txXfrm>
        <a:off x="0" y="681847"/>
        <a:ext cx="5029199" cy="726570"/>
      </dsp:txXfrm>
    </dsp:sp>
    <dsp:sp modelId="{81203336-F3DE-4B3A-BCF4-0F68C23AC2BB}">
      <dsp:nvSpPr>
        <dsp:cNvPr id="0" name=""/>
        <dsp:cNvSpPr/>
      </dsp:nvSpPr>
      <dsp:spPr>
        <a:xfrm>
          <a:off x="0" y="1408417"/>
          <a:ext cx="5029199" cy="647595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rtlCol="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700" kern="1200" noProof="0" dirty="0"/>
            <a:t>Grupa B</a:t>
          </a:r>
        </a:p>
      </dsp:txBody>
      <dsp:txXfrm>
        <a:off x="31613" y="1440030"/>
        <a:ext cx="4965973" cy="584369"/>
      </dsp:txXfrm>
    </dsp:sp>
    <dsp:sp modelId="{782956A5-ADC8-4959-B856-589B9D9B9635}">
      <dsp:nvSpPr>
        <dsp:cNvPr id="0" name=""/>
        <dsp:cNvSpPr/>
      </dsp:nvSpPr>
      <dsp:spPr>
        <a:xfrm>
          <a:off x="0" y="2056012"/>
          <a:ext cx="5029199" cy="726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677" tIns="34290" rIns="192024" bIns="34290" numCol="1" spcCol="1270" rtlCol="0" anchor="t" anchorCtr="0">
          <a:noAutofit/>
        </a:bodyPr>
        <a:lstStyle/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l-PL" sz="2100" kern="1200" noProof="0" dirty="0"/>
            <a:t>Zadanie 1</a:t>
          </a: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l-PL" sz="2100" kern="1200" noProof="0" dirty="0"/>
            <a:t>Zadanie 2</a:t>
          </a:r>
        </a:p>
      </dsp:txBody>
      <dsp:txXfrm>
        <a:off x="0" y="2056012"/>
        <a:ext cx="5029199" cy="726570"/>
      </dsp:txXfrm>
    </dsp:sp>
    <dsp:sp modelId="{D64CB5D5-837D-47FC-9E42-A26D800BC695}">
      <dsp:nvSpPr>
        <dsp:cNvPr id="0" name=""/>
        <dsp:cNvSpPr/>
      </dsp:nvSpPr>
      <dsp:spPr>
        <a:xfrm>
          <a:off x="0" y="2782582"/>
          <a:ext cx="5029199" cy="647595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rtlCol="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700" kern="1200" noProof="0" dirty="0"/>
            <a:t>Grupa C</a:t>
          </a:r>
        </a:p>
      </dsp:txBody>
      <dsp:txXfrm>
        <a:off x="31613" y="2814195"/>
        <a:ext cx="4965973" cy="584369"/>
      </dsp:txXfrm>
    </dsp:sp>
    <dsp:sp modelId="{08B7B17B-8600-44B0-B235-389E5D71D804}">
      <dsp:nvSpPr>
        <dsp:cNvPr id="0" name=""/>
        <dsp:cNvSpPr/>
      </dsp:nvSpPr>
      <dsp:spPr>
        <a:xfrm>
          <a:off x="0" y="3430177"/>
          <a:ext cx="5029199" cy="726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9677" tIns="34290" rIns="192024" bIns="34290" numCol="1" spcCol="1270" rtlCol="0" anchor="t" anchorCtr="0">
          <a:noAutofit/>
        </a:bodyPr>
        <a:lstStyle/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l-PL" sz="2100" kern="1200" noProof="0" dirty="0"/>
            <a:t>Zadanie 1</a:t>
          </a: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l-PL" sz="2100" kern="1200" noProof="0" dirty="0"/>
            <a:t>Zadanie 2</a:t>
          </a:r>
        </a:p>
      </dsp:txBody>
      <dsp:txXfrm>
        <a:off x="0" y="3430177"/>
        <a:ext cx="5029199" cy="7265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236B9C3-FC65-4A45-BE3D-4830EE5250E4}" type="datetime1">
              <a:rPr lang="pl-PL" smtClean="0"/>
              <a:t>23.05.2019</a:t>
            </a:fld>
            <a:endParaRPr lang="pl-PL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98ED8CD-4E4C-49AC-BDC6-2963BA49E54F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34179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noProof="0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E952C7A-7E00-43F8-B97B-93C6BD05C92E}" type="datetime1">
              <a:rPr lang="pl-PL" noProof="0" smtClean="0"/>
              <a:t>23.05.2019</a:t>
            </a:fld>
            <a:endParaRPr lang="pl-PL" noProof="0" dirty="0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noProof="0" dirty="0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noProof="0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FB91549-43BF-425A-AF25-75262019208C}" type="slidenum">
              <a:rPr lang="pl-PL" noProof="0" smtClean="0"/>
              <a:t>‹#›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42392864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1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33977772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As we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already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established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create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declare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an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Observable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using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create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won’t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execute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until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there’s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an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observer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observes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on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It’ll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start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execution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at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the same moment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something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calls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subscribeon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That’s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why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it’s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called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cold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❄️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observable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 A hot🔥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observable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will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emit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it’s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elements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even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observers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 And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that’s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exactly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what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subjects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do.</a:t>
            </a:r>
          </a:p>
          <a:p>
            <a:pPr fontAlgn="base"/>
            <a:endParaRPr lang="pl-PL" sz="1200" b="0" i="0" u="none" strike="noStrike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In the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code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above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the event .on(.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Next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(“Hello”))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lost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since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subscribers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listening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time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   </a:t>
            </a:r>
          </a:p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   //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Questions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   //0. How to reset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subject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pPr fontAlgn="base"/>
            <a:endParaRPr lang="pl-PL" sz="1200" b="0" i="0" u="none" strike="noStrike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10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39126929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//        It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important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note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error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completed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event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occurred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with the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subject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future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observers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who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subscribe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passed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the error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completed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event. The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last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next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event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not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passed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to the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new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11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24775141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//        It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important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note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error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completed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event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occurred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with the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subject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future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observers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who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subscribe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passed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the n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buffer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along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with the error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completed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event.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different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from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other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subjects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seen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above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 And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reason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with a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buffer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of 1 — 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ReplaySubject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not the same as a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BehaviorSubject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12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2174576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First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you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define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an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 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Observable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, in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some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cases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you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provide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some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code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in a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closure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that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performs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work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and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emits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elements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to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any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observers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.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When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you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create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the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observable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,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this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code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is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stored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for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future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use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but </a:t>
            </a:r>
            <a:r>
              <a:rPr lang="pl-PL" sz="1200" b="1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NOT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executed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immediately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.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If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there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are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no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observers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yet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- the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observable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just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sits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and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waits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without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doing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anything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pl-PL" sz="1200" b="0" i="0" u="none" strike="noStrike" kern="1200" dirty="0">
              <a:solidFill>
                <a:schemeClr val="tx2"/>
              </a:solidFill>
              <a:effectLst/>
              <a:latin typeface="+mj-lt"/>
              <a:ea typeface="+mn-ea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When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you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model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your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subscription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you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use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some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operators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like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 map, 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filter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,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etc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to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process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the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emitted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elements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.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Adding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operators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still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does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 </a:t>
            </a:r>
            <a:r>
              <a:rPr lang="pl-PL" sz="1200" b="1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not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 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perform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any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work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-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you’re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just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creating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a “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more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specialized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”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observable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out of the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original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one.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pl-PL" sz="1200" b="0" i="0" u="none" strike="noStrike" kern="1200" dirty="0">
              <a:solidFill>
                <a:schemeClr val="tx2"/>
              </a:solidFill>
              <a:effectLst/>
              <a:latin typeface="+mj-lt"/>
              <a:ea typeface="+mn-ea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Only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when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you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call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the 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subscribe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(...) 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method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on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an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observable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you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“</a:t>
            </a:r>
            <a:r>
              <a:rPr lang="pl-PL" sz="1200" b="0" i="1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turn</a:t>
            </a:r>
            <a:r>
              <a:rPr lang="pl-PL" sz="1200" b="0" i="1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1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it</a:t>
            </a:r>
            <a:r>
              <a:rPr lang="pl-PL" sz="1200" b="0" i="1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on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”.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Calling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 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subscribe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(...)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will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 </a:t>
            </a:r>
            <a:r>
              <a:rPr lang="pl-PL" sz="1200" b="1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actually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 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execute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the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code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you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provide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in the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block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 in part 1 (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above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j-lt"/>
                <a:ea typeface="+mn-ea"/>
                <a:cs typeface="Arial" panose="020B0604020202020204" pitchFamily="34" charset="0"/>
              </a:rPr>
              <a:t>).</a:t>
            </a: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13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3731937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the </a:t>
            </a:r>
            <a:r>
              <a:rPr lang="pl-PL" sz="1200" b="1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“</a:t>
            </a:r>
            <a:r>
              <a:rPr lang="pl-PL" sz="1200" b="1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subscription</a:t>
            </a:r>
            <a:r>
              <a:rPr lang="pl-PL" sz="1200" b="1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1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code</a:t>
            </a:r>
            <a:r>
              <a:rPr lang="pl-PL" sz="1200" b="1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code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gets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called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from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subscribe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() and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located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in 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Observable.create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{ ... }.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code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creates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subscription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produces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elements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pl-PL" sz="1200" b="0" i="0" u="none" strike="noStrike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the </a:t>
            </a:r>
            <a:r>
              <a:rPr lang="pl-PL" sz="1200" b="1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“</a:t>
            </a:r>
            <a:r>
              <a:rPr lang="pl-PL" sz="1200" b="1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observation</a:t>
            </a:r>
            <a:r>
              <a:rPr lang="pl-PL" sz="1200" b="1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1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code</a:t>
            </a:r>
            <a:r>
              <a:rPr lang="pl-PL" sz="1200" b="1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where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for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emitted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elements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-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code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provide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in 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onNext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: { ... }, 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onCompleted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: {...}, etc.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where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observing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.&gt;</a:t>
            </a: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14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29970868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//        It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important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note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error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completed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event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occurred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with the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subject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future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observers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who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subscribe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passed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the n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buffer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along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with the error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completed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event.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different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from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other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subjects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seen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above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 And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reason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with a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buffer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of 1 — 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ReplaySubject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not the same as a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BehaviorSubject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15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36107038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subscribeOn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operator -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allows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change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scheduler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on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the </a:t>
            </a:r>
            <a:r>
              <a:rPr lang="pl-PL" sz="1200" b="1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subscription</a:t>
            </a:r>
            <a:r>
              <a:rPr lang="pl-PL" sz="1200" b="1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1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code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will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be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executed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16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15288492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       //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place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observeOn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subscribeOn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anywhere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operator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chain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- the order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doesn’t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really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matter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17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33411183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pl-PL" dirty="0" err="1">
                <a:latin typeface="Avenir Roman" panose="02000503020000020003" pitchFamily="2" charset="0"/>
              </a:rPr>
              <a:t>Shares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side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effects</a:t>
            </a:r>
            <a:r>
              <a:rPr lang="pl-PL" dirty="0">
                <a:latin typeface="Avenir Roman" panose="02000503020000020003" pitchFamily="2" charset="0"/>
              </a:rPr>
              <a:t> – </a:t>
            </a:r>
            <a:r>
              <a:rPr lang="pl-PL" dirty="0" err="1">
                <a:latin typeface="Avenir Roman" panose="02000503020000020003" pitchFamily="2" charset="0"/>
              </a:rPr>
              <a:t>share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examples</a:t>
            </a:r>
            <a:endParaRPr lang="pl-PL" dirty="0">
              <a:latin typeface="Avenir Roman" panose="02000503020000020003" pitchFamily="2" charset="0"/>
            </a:endParaRPr>
          </a:p>
          <a:p>
            <a:pPr marL="228600" indent="-228600">
              <a:buAutoNum type="arabicPeriod"/>
            </a:pP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Can’t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 error out –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subject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examples</a:t>
            </a:r>
            <a:endParaRPr lang="pl-PL" sz="1200" kern="1200" dirty="0">
              <a:solidFill>
                <a:schemeClr val="tx2"/>
              </a:solidFill>
              <a:effectLst/>
              <a:latin typeface="Avenir Roman" panose="02000503020000020003" pitchFamily="2" charset="0"/>
              <a:ea typeface="+mn-ea"/>
              <a:cs typeface="+mn-cs"/>
            </a:endParaRPr>
          </a:p>
          <a:p>
            <a:pPr marL="228600" indent="-228600">
              <a:buAutoNum type="arabicPeriod"/>
            </a:pP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Observe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 on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main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schedluer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 –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schedulers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examples</a:t>
            </a:r>
            <a:endParaRPr lang="pl-PL" sz="1200" kern="1200" dirty="0">
              <a:solidFill>
                <a:schemeClr val="tx2"/>
              </a:solidFill>
              <a:effectLst/>
              <a:latin typeface="Avenir Roman" panose="02000503020000020003" pitchFamily="2" charset="0"/>
              <a:ea typeface="+mn-ea"/>
              <a:cs typeface="+mn-cs"/>
            </a:endParaRPr>
          </a:p>
          <a:p>
            <a:pPr marL="228600" indent="-228600">
              <a:buAutoNum type="arabicPeriod"/>
            </a:pPr>
            <a:endParaRPr lang="pl-PL" sz="1200" kern="1200" dirty="0">
              <a:solidFill>
                <a:schemeClr val="tx2"/>
              </a:solidFill>
              <a:effectLst/>
              <a:latin typeface="Avenir Roman" panose="02000503020000020003" pitchFamily="2" charset="0"/>
              <a:ea typeface="+mn-ea"/>
              <a:cs typeface="+mn-cs"/>
            </a:endParaRPr>
          </a:p>
          <a:p>
            <a:pPr marL="228600" indent="-228600">
              <a:buAutoNum type="arabicPeriod"/>
            </a:pPr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18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22311483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//        It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important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note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error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completed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event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occurred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with the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subject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future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observers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who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subscribe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passed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the n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buffer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along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with the error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completed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event.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different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from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other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subjects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seen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above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 And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reason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with a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buffer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of 1 — 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ReplaySubject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not the same as a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BehaviorSubject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19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3118590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       In the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above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example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events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not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coming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through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regardless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subscriptions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made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the same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time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observable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creation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However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after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3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seconds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we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see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values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from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both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subscriptions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   </a:t>
            </a:r>
          </a:p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      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Simply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put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connect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()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activates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connectable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observable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turns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on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subscribers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pl-PL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2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23621541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pl-PL" dirty="0" err="1">
                <a:latin typeface="Avenir Roman" panose="02000503020000020003" pitchFamily="2" charset="0"/>
              </a:rPr>
              <a:t>Shares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side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effects</a:t>
            </a:r>
            <a:r>
              <a:rPr lang="pl-PL" dirty="0">
                <a:latin typeface="Avenir Roman" panose="02000503020000020003" pitchFamily="2" charset="0"/>
              </a:rPr>
              <a:t> – </a:t>
            </a:r>
            <a:r>
              <a:rPr lang="pl-PL" dirty="0" err="1">
                <a:latin typeface="Avenir Roman" panose="02000503020000020003" pitchFamily="2" charset="0"/>
              </a:rPr>
              <a:t>share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examples</a:t>
            </a:r>
            <a:endParaRPr lang="pl-PL" dirty="0">
              <a:latin typeface="Avenir Roman" panose="02000503020000020003" pitchFamily="2" charset="0"/>
            </a:endParaRPr>
          </a:p>
          <a:p>
            <a:pPr marL="228600" indent="-228600">
              <a:buAutoNum type="arabicPeriod"/>
            </a:pP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Can’t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 error out –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subject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examples</a:t>
            </a:r>
            <a:endParaRPr lang="pl-PL" sz="1200" kern="1200" dirty="0">
              <a:solidFill>
                <a:schemeClr val="tx2"/>
              </a:solidFill>
              <a:effectLst/>
              <a:latin typeface="Avenir Roman" panose="02000503020000020003" pitchFamily="2" charset="0"/>
              <a:ea typeface="+mn-ea"/>
              <a:cs typeface="+mn-cs"/>
            </a:endParaRPr>
          </a:p>
          <a:p>
            <a:pPr marL="228600" indent="-228600">
              <a:buAutoNum type="arabicPeriod"/>
            </a:pP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Observe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 on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main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schedluer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 –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schedulers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examples</a:t>
            </a:r>
            <a:endParaRPr lang="pl-PL" sz="1200" kern="1200" dirty="0">
              <a:solidFill>
                <a:schemeClr val="tx2"/>
              </a:solidFill>
              <a:effectLst/>
              <a:latin typeface="Avenir Roman" panose="02000503020000020003" pitchFamily="2" charset="0"/>
              <a:ea typeface="+mn-ea"/>
              <a:cs typeface="+mn-cs"/>
            </a:endParaRPr>
          </a:p>
          <a:p>
            <a:pPr marL="228600" indent="-228600">
              <a:buAutoNum type="arabicPeriod"/>
            </a:pPr>
            <a:endParaRPr lang="pl-PL" sz="1200" kern="1200" dirty="0">
              <a:solidFill>
                <a:schemeClr val="tx2"/>
              </a:solidFill>
              <a:effectLst/>
              <a:latin typeface="Avenir Roman" panose="02000503020000020003" pitchFamily="2" charset="0"/>
              <a:ea typeface="+mn-ea"/>
              <a:cs typeface="+mn-cs"/>
            </a:endParaRPr>
          </a:p>
          <a:p>
            <a:pPr marL="228600" indent="-228600">
              <a:buAutoNum type="arabicPeriod"/>
            </a:pPr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20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20211580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//        It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important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note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error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completed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event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occurred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with the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subject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future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observers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who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subscribe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passed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the n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buffer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along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with the error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completed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event.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different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from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other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subjects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seen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above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 And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reason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with a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buffer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of 1 — 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ReplaySubject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not the same as a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BehaviorSubject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21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16160863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pl-PL" dirty="0" err="1">
                <a:latin typeface="Avenir Roman" panose="02000503020000020003" pitchFamily="2" charset="0"/>
              </a:rPr>
              <a:t>Shares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side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effects</a:t>
            </a:r>
            <a:r>
              <a:rPr lang="pl-PL" dirty="0">
                <a:latin typeface="Avenir Roman" panose="02000503020000020003" pitchFamily="2" charset="0"/>
              </a:rPr>
              <a:t> – </a:t>
            </a:r>
            <a:r>
              <a:rPr lang="pl-PL" dirty="0" err="1">
                <a:latin typeface="Avenir Roman" panose="02000503020000020003" pitchFamily="2" charset="0"/>
              </a:rPr>
              <a:t>share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examples</a:t>
            </a:r>
            <a:endParaRPr lang="pl-PL" dirty="0">
              <a:latin typeface="Avenir Roman" panose="02000503020000020003" pitchFamily="2" charset="0"/>
            </a:endParaRPr>
          </a:p>
          <a:p>
            <a:pPr marL="228600" indent="-228600">
              <a:buAutoNum type="arabicPeriod"/>
            </a:pP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Can’t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 error out –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subject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examples</a:t>
            </a:r>
            <a:endParaRPr lang="pl-PL" sz="1200" kern="1200" dirty="0">
              <a:solidFill>
                <a:schemeClr val="tx2"/>
              </a:solidFill>
              <a:effectLst/>
              <a:latin typeface="Avenir Roman" panose="02000503020000020003" pitchFamily="2" charset="0"/>
              <a:ea typeface="+mn-ea"/>
              <a:cs typeface="+mn-cs"/>
            </a:endParaRPr>
          </a:p>
          <a:p>
            <a:pPr marL="228600" indent="-228600">
              <a:buAutoNum type="arabicPeriod"/>
            </a:pP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Observe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 on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main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schedluer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 –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schedulers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Avenir Roman" panose="02000503020000020003" pitchFamily="2" charset="0"/>
                <a:ea typeface="+mn-ea"/>
                <a:cs typeface="+mn-cs"/>
              </a:rPr>
              <a:t>examples</a:t>
            </a:r>
            <a:endParaRPr lang="pl-PL" sz="1200" kern="1200" dirty="0">
              <a:solidFill>
                <a:schemeClr val="tx2"/>
              </a:solidFill>
              <a:effectLst/>
              <a:latin typeface="Avenir Roman" panose="02000503020000020003" pitchFamily="2" charset="0"/>
              <a:ea typeface="+mn-ea"/>
              <a:cs typeface="+mn-cs"/>
            </a:endParaRPr>
          </a:p>
          <a:p>
            <a:pPr marL="228600" indent="-228600">
              <a:buAutoNum type="arabicPeriod"/>
            </a:pPr>
            <a:endParaRPr lang="pl-PL" sz="1200" kern="1200" dirty="0">
              <a:solidFill>
                <a:schemeClr val="tx2"/>
              </a:solidFill>
              <a:effectLst/>
              <a:latin typeface="Avenir Roman" panose="02000503020000020003" pitchFamily="2" charset="0"/>
              <a:ea typeface="+mn-ea"/>
              <a:cs typeface="+mn-cs"/>
            </a:endParaRPr>
          </a:p>
          <a:p>
            <a:pPr marL="228600" indent="-228600">
              <a:buAutoNum type="arabicPeriod"/>
            </a:pPr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22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29792632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23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16388262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24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19885241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25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34658586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26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274839684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27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41265895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28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170922108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29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1323227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       In the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above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example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events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not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coming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through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regardless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subscriptions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made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the same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time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observable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creation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However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after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3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seconds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we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see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values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from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both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subscriptions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   </a:t>
            </a:r>
          </a:p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      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Simply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put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connect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()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activates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connectable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observable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turns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on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subscribers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pl-PL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3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286318570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30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105259431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0D00EA6-0821-4AC5-933C-321AA6545349}" type="slidenum">
              <a:rPr lang="pl-PL" smtClean="0"/>
              <a:t>31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107723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       In the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above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example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events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not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coming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through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regardless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subscriptions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made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the same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time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observable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creation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However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after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3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seconds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we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see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values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from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both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subscriptions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   </a:t>
            </a:r>
          </a:p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      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Simply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put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connect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()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activates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connectable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observable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turns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on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subscribers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pl-PL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4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14239726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you’re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using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publish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().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connect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(),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have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dispose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observable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manually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Otherwise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acts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like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active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sequence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produces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notifications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all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time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 </a:t>
            </a: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5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28673775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  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Even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all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subscriptions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disposed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observable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still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lives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produces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events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under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hood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 It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behaves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like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active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sequence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Now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let’s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compare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to .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publish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().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refcount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().</a:t>
            </a:r>
          </a:p>
          <a:p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  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see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difference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now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?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publish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().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connect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() and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publish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().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refcount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() (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share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() as a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shortcut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manage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disposal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observables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differently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 </a:t>
            </a:r>
          </a:p>
          <a:p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6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38866379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      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take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look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console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logs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will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see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two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distinct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HTTP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responses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Observable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performed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work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twice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even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wasn’t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our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intention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   //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Questions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   //0.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Will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subscribtion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be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disposed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   //1.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Would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dispose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bag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change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here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anything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   //2.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Would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using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dispose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()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instead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of .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disposed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(by: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DisposeBag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change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anything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BONUS QUESTION: In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example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one,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function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two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(),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adding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dipose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line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69;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how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many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events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will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be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printed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after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delay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(6)?</a:t>
            </a:r>
          </a:p>
          <a:p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// 0.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Yes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as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rx.data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sends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onNext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then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onComplete</a:t>
            </a:r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// 1.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Yes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request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would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could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be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canceled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before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having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opportunity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to be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finished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class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held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only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viewDidLoad</a:t>
            </a:r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// 2.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Nope</a:t>
            </a:r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Note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usually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do not want to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manually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call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pl-PL" dirty="0" err="1"/>
              <a:t>dispose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;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only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an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educational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example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Calling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dispose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manually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usually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bad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code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smell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There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better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ways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dispose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subscriptions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such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as </a:t>
            </a:r>
            <a:r>
              <a:rPr lang="pl-PL" dirty="0" err="1"/>
              <a:t>DisposeBag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, the </a:t>
            </a:r>
            <a:r>
              <a:rPr lang="pl-PL" dirty="0" err="1"/>
              <a:t>takeUntil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operator,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some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other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mechanism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7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23731850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Using a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share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allows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us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to re-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use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already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existing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subscription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without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invoking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new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call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Notice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how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now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there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only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one </a:t>
            </a:r>
            <a:r>
              <a:rPr lang="pl-PL" dirty="0" err="1"/>
              <a:t>Subscribed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and </a:t>
            </a:r>
            <a:r>
              <a:rPr lang="pl-PL" dirty="0" err="1"/>
              <a:t>Disposed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 event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looking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at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source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observable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Compare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with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previous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u="none" strike="noStrike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example</a:t>
            </a:r>
            <a:r>
              <a:rPr lang="pl-PL" sz="1200" b="0" i="0" u="none" strike="noStrike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8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6510313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Replay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allow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us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fetch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signals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emitted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before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subscription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pl-PL" sz="12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Please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compare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console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for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example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with and </a:t>
            </a:r>
            <a:r>
              <a:rPr lang="pl-PL" sz="1200" kern="1200" dirty="0" err="1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without</a:t>
            </a:r>
            <a:r>
              <a:rPr lang="pl-PL" sz="1200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 replay: 2</a:t>
            </a: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pl-PL" noProof="0" smtClean="0"/>
              <a:t>9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3275928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 descr="Widok chmur i błękitnego nieba z perspektywy osoby otoczonej szklanymi ścianami budynku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73625" y="0"/>
            <a:ext cx="7315200" cy="6858001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608013" y="685801"/>
            <a:ext cx="3962400" cy="4724399"/>
          </a:xfrm>
        </p:spPr>
        <p:txBody>
          <a:bodyPr rtlCol="0">
            <a:normAutofit/>
          </a:bodyPr>
          <a:lstStyle>
            <a:lvl1pPr>
              <a:defRPr sz="4800"/>
            </a:lvl1pPr>
          </a:lstStyle>
          <a:p>
            <a:pPr rtl="0"/>
            <a:r>
              <a:rPr lang="en-US" noProof="0"/>
              <a:t>Click to edit Master title style</a:t>
            </a:r>
            <a:endParaRPr lang="pl-PL" noProof="0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608013" y="5410200"/>
            <a:ext cx="3962400" cy="7620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n-US" noProof="0"/>
              <a:t>Click to edit Master subtitle style</a:t>
            </a:r>
            <a:endParaRPr lang="pl-PL" noProof="0" dirty="0"/>
          </a:p>
        </p:txBody>
      </p:sp>
      <p:sp>
        <p:nvSpPr>
          <p:cNvPr id="8" name="Data — symbol zastępczy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3FEEA1-D2FA-4D87-9F7D-97F4566887AB}" type="datetime1">
              <a:rPr lang="pl-PL" noProof="0" smtClean="0"/>
              <a:t>23.05.2019</a:t>
            </a:fld>
            <a:endParaRPr lang="pl-PL" noProof="0" dirty="0"/>
          </a:p>
        </p:txBody>
      </p:sp>
      <p:sp>
        <p:nvSpPr>
          <p:cNvPr id="9" name="Stopka — symbol zastępczy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 dirty="0"/>
              <a:t>Dodaj stopkę</a:t>
            </a:r>
          </a:p>
        </p:txBody>
      </p:sp>
      <p:sp>
        <p:nvSpPr>
          <p:cNvPr id="10" name="Numer slajdu — symbol zastępczy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pl-PL" noProof="0" smtClean="0"/>
              <a:pPr/>
              <a:t>‹#›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2734839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pl-PL" noProof="0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 rtl="0"/>
            <a:r>
              <a:rPr lang="en-US" noProof="0"/>
              <a:t>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pl-PL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1B9B24-C938-4DC3-888C-4CCB7BF14778}" type="datetime1">
              <a:rPr lang="pl-PL" noProof="0" smtClean="0"/>
              <a:t>23.05.2019</a:t>
            </a:fld>
            <a:endParaRPr lang="pl-PL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 dirty="0"/>
              <a:t>Dodaj stopkę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pl-PL" noProof="0" smtClean="0"/>
              <a:t>‹#›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2176294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10285412" y="685800"/>
            <a:ext cx="1295401" cy="5486400"/>
          </a:xfrm>
        </p:spPr>
        <p:txBody>
          <a:bodyPr vert="eaVert" rtlCol="0"/>
          <a:lstStyle/>
          <a:p>
            <a:pPr rtl="0"/>
            <a:r>
              <a:rPr lang="en-US" noProof="0"/>
              <a:t>Click to edit Master title style</a:t>
            </a:r>
            <a:endParaRPr lang="pl-PL" noProof="0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608012" y="685800"/>
            <a:ext cx="9474253" cy="5486400"/>
          </a:xfrm>
        </p:spPr>
        <p:txBody>
          <a:bodyPr vert="eaVert"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 rtl="0"/>
            <a:r>
              <a:rPr lang="en-US" noProof="0"/>
              <a:t>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pl-PL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6E1148-C6B0-4E4B-AB5D-EE7B9F65DE17}" type="datetime1">
              <a:rPr lang="pl-PL" noProof="0" smtClean="0"/>
              <a:t>23.05.2019</a:t>
            </a:fld>
            <a:endParaRPr lang="pl-PL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 dirty="0"/>
              <a:t>Dodaj stopkę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pl-PL" noProof="0" smtClean="0"/>
              <a:t>‹#›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3850052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pl-PL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en-US" noProof="0"/>
              <a:t>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pl-PL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C41ED49-53BB-4A45-9FD4-08A0D00E9D00}" type="datetime1">
              <a:rPr lang="pl-PL" noProof="0" smtClean="0"/>
              <a:t>23.05.2019</a:t>
            </a:fld>
            <a:endParaRPr lang="pl-PL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 dirty="0"/>
              <a:t>Dodaj stopkę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pl-PL" noProof="0" smtClean="0"/>
              <a:t>‹#›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3137862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08013" y="2590800"/>
            <a:ext cx="8229599" cy="2819400"/>
          </a:xfrm>
        </p:spPr>
        <p:txBody>
          <a:bodyPr rtlCol="0" anchor="b">
            <a:normAutofit/>
          </a:bodyPr>
          <a:lstStyle>
            <a:lvl1pPr algn="l">
              <a:defRPr sz="4800" b="0" cap="none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pl-PL" noProof="0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606425" y="5410200"/>
            <a:ext cx="8231187" cy="762000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Edit Master text styles</a:t>
            </a:r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233993-1EF7-4333-84F5-BFF2AC721488}" type="datetime1">
              <a:rPr lang="pl-PL" noProof="0" smtClean="0"/>
              <a:t>23.05.2019</a:t>
            </a:fld>
            <a:endParaRPr lang="pl-PL" noProof="0" dirty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 dirty="0"/>
              <a:t>Dodaj stopkę</a:t>
            </a:r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pl-PL" noProof="0" smtClean="0"/>
              <a:pPr/>
              <a:t>‹#›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322511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pl-PL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293813" y="685800"/>
            <a:ext cx="5029200" cy="4191000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en-US" noProof="0"/>
              <a:t>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pl-PL" noProof="0" dirty="0"/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551614" y="685800"/>
            <a:ext cx="5029199" cy="4191000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en-US" noProof="0"/>
              <a:t>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pl-PL" noProof="0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FBF28E-40C0-4A8B-BF15-4B640C02E851}" type="datetime1">
              <a:rPr lang="pl-PL" noProof="0" smtClean="0"/>
              <a:t>23.05.2019</a:t>
            </a:fld>
            <a:endParaRPr lang="pl-PL" noProof="0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 dirty="0"/>
              <a:t>Dodaj stopkę</a:t>
            </a:r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pl-PL" noProof="0" smtClean="0"/>
              <a:t>‹#›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389701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n-US" noProof="0"/>
              <a:t>Click to edit Master title style</a:t>
            </a:r>
            <a:endParaRPr lang="pl-PL" noProof="0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293664" y="685800"/>
            <a:ext cx="5029200" cy="9906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Edit Master text styles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293664" y="1676400"/>
            <a:ext cx="5029200" cy="3200400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/>
              <a:t>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pl-PL" noProof="0" dirty="0"/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6551613" y="685800"/>
            <a:ext cx="5029200" cy="9906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Edit Master text styles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550025" y="1676400"/>
            <a:ext cx="5029200" cy="3200400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/>
              <a:t>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pl-PL" noProof="0" dirty="0"/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4EBCF77-EF08-4ADD-9CA9-2BD2088B0CB5}" type="datetime1">
              <a:rPr lang="pl-PL" noProof="0" smtClean="0"/>
              <a:t>23.05.2019</a:t>
            </a:fld>
            <a:endParaRPr lang="pl-PL" noProof="0" dirty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 dirty="0"/>
              <a:t>Dodaj stopkę</a:t>
            </a:r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pl-PL" noProof="0" smtClean="0"/>
              <a:t>‹#›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51309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pl-PL" noProof="0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2355B5-24D8-4FA0-8BCB-6283249E21A2}" type="datetime1">
              <a:rPr lang="pl-PL" noProof="0" smtClean="0"/>
              <a:t>23.05.2019</a:t>
            </a:fld>
            <a:endParaRPr lang="pl-PL" noProof="0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 dirty="0"/>
              <a:t>Dodaj stopkę</a:t>
            </a:r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pl-PL" noProof="0" smtClean="0"/>
              <a:t>‹#›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313442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B34204-5C4D-4355-8202-229A80FA8672}" type="datetime1">
              <a:rPr lang="pl-PL" noProof="0" smtClean="0"/>
              <a:t>23.05.2019</a:t>
            </a:fld>
            <a:endParaRPr lang="pl-PL" noProof="0" dirty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 dirty="0"/>
              <a:t>Dodaj stopkę</a:t>
            </a:r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pl-PL" noProof="0" smtClean="0"/>
              <a:t>‹#›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1910311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08014" y="685800"/>
            <a:ext cx="3962400" cy="4724400"/>
          </a:xfrm>
        </p:spPr>
        <p:txBody>
          <a:bodyPr rtlCol="0" anchor="b">
            <a:noAutofit/>
          </a:bodyPr>
          <a:lstStyle>
            <a:lvl1pPr algn="l">
              <a:defRPr sz="3600" b="0"/>
            </a:lvl1pPr>
          </a:lstStyle>
          <a:p>
            <a:pPr rtl="0"/>
            <a:r>
              <a:rPr lang="en-US" noProof="0"/>
              <a:t>Click to edit Master title style</a:t>
            </a:r>
            <a:endParaRPr lang="pl-PL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4875212" y="685800"/>
            <a:ext cx="6704171" cy="5486400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 rtl="0"/>
            <a:r>
              <a:rPr lang="en-US" noProof="0"/>
              <a:t>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pl-PL" noProof="0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608013" y="5410200"/>
            <a:ext cx="3962400" cy="76200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Edit Master text styles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E958A3-9A3F-4C63-871F-926EB533970E}" type="datetime1">
              <a:rPr lang="pl-PL" noProof="0" smtClean="0"/>
              <a:t>23.05.2019</a:t>
            </a:fld>
            <a:endParaRPr lang="pl-PL" noProof="0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 dirty="0"/>
              <a:t>Dodaj stopkę</a:t>
            </a:r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pl-PL" noProof="0" smtClean="0"/>
              <a:t>‹#›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2234726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08014" y="685800"/>
            <a:ext cx="3962400" cy="4724400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en-US" noProof="0"/>
              <a:t>Click to edit Master title style</a:t>
            </a:r>
            <a:endParaRPr lang="pl-PL" noProof="0" dirty="0"/>
          </a:p>
        </p:txBody>
      </p:sp>
      <p:sp>
        <p:nvSpPr>
          <p:cNvPr id="3" name="Obraz — symbol zastępczy 2" descr="Pusty symbol zastępczy pozwalający dodać obraz. Kliknij symbol zastępczy i wybierz obraz, który chcesz dodać"/>
          <p:cNvSpPr>
            <a:spLocks noGrp="1"/>
          </p:cNvSpPr>
          <p:nvPr>
            <p:ph type="pic" idx="1"/>
          </p:nvPr>
        </p:nvSpPr>
        <p:spPr>
          <a:xfrm>
            <a:off x="4875213" y="685800"/>
            <a:ext cx="6705600" cy="5486400"/>
          </a:xfrm>
          <a:ln w="63500">
            <a:solidFill>
              <a:schemeClr val="bg1"/>
            </a:solidFill>
            <a:miter lim="800000"/>
          </a:ln>
        </p:spPr>
        <p:txBody>
          <a:bodyPr rtlCol="0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pl-PL" noProof="0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608013" y="5410200"/>
            <a:ext cx="3962400" cy="76200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Edit Master text styles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469A0C-BD5A-49F1-8E14-EFC5048D745A}" type="datetime1">
              <a:rPr lang="pl-PL" noProof="0" smtClean="0"/>
              <a:t>23.05.2019</a:t>
            </a:fld>
            <a:endParaRPr lang="pl-PL" noProof="0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l-PL" noProof="0" dirty="0"/>
              <a:t>Dodaj stopkę</a:t>
            </a:r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pl-PL" noProof="0" smtClean="0"/>
              <a:t>‹#›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3352041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609441" y="5105400"/>
            <a:ext cx="10971372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l-PL" noProof="0" dirty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293813" y="685800"/>
            <a:ext cx="10287000" cy="419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40BD398F-82E2-4D4A-8DAB-A585A42EE8B7}" type="datetime1">
              <a:rPr lang="pl-PL" noProof="0" smtClean="0"/>
              <a:t>23.05.2019</a:t>
            </a:fld>
            <a:endParaRPr lang="pl-PL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pl-PL" noProof="0" dirty="0"/>
              <a:t>Dodaj stopkę</a:t>
            </a:r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A3F31473-23EB-4724-8B59-FE6D21D89FA4}" type="slidenum">
              <a:rPr lang="pl-PL" noProof="0" smtClean="0"/>
              <a:pPr/>
              <a:t>‹#›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34492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5950" indent="-28575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Corbe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80744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6479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148840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532888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916936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300984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l-PL" dirty="0" err="1"/>
              <a:t>RxSwift</a:t>
            </a:r>
            <a:endParaRPr lang="pl-PL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pl-PL" dirty="0"/>
              <a:t>Advanced</a:t>
            </a:r>
          </a:p>
        </p:txBody>
      </p:sp>
    </p:spTree>
    <p:extLst>
      <p:ext uri="{BB962C8B-B14F-4D97-AF65-F5344CB8AC3E}">
        <p14:creationId xmlns:p14="http://schemas.microsoft.com/office/powerpoint/2010/main" val="34408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 err="1"/>
              <a:t>ExampleThree</a:t>
            </a:r>
            <a:r>
              <a:rPr lang="pl-PL" dirty="0"/>
              <a:t> – One</a:t>
            </a:r>
            <a:br>
              <a:rPr lang="pl-PL" dirty="0"/>
            </a:br>
            <a:r>
              <a:rPr lang="pl-PL" dirty="0" err="1"/>
              <a:t>Publish</a:t>
            </a:r>
            <a:r>
              <a:rPr lang="pl-PL" dirty="0"/>
              <a:t> </a:t>
            </a:r>
            <a:r>
              <a:rPr lang="pl-PL" dirty="0" err="1"/>
              <a:t>Subject</a:t>
            </a:r>
            <a:endParaRPr lang="pl-PL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6A3421-3AFA-2344-8755-24519CD79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pl-PL" dirty="0" err="1">
                <a:latin typeface="Avenir Roman" panose="02000503020000020003" pitchFamily="2" charset="0"/>
              </a:rPr>
              <a:t>There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are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three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commonly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used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subject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types</a:t>
            </a:r>
            <a:r>
              <a:rPr lang="pl-PL" dirty="0">
                <a:latin typeface="Avenir Roman" panose="02000503020000020003" pitchFamily="2" charset="0"/>
              </a:rPr>
              <a:t>. </a:t>
            </a:r>
            <a:r>
              <a:rPr lang="pl-PL" dirty="0" err="1">
                <a:latin typeface="Avenir Roman" panose="02000503020000020003" pitchFamily="2" charset="0"/>
              </a:rPr>
              <a:t>They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all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behave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almost</a:t>
            </a:r>
            <a:r>
              <a:rPr lang="pl-PL" dirty="0">
                <a:latin typeface="Avenir Roman" panose="02000503020000020003" pitchFamily="2" charset="0"/>
              </a:rPr>
              <a:t> the same with one </a:t>
            </a:r>
            <a:r>
              <a:rPr lang="pl-PL" dirty="0" err="1">
                <a:latin typeface="Avenir Roman" panose="02000503020000020003" pitchFamily="2" charset="0"/>
              </a:rPr>
              <a:t>difference</a:t>
            </a:r>
            <a:r>
              <a:rPr lang="pl-PL" dirty="0">
                <a:latin typeface="Avenir Roman" panose="02000503020000020003" pitchFamily="2" charset="0"/>
              </a:rPr>
              <a:t>: </a:t>
            </a:r>
            <a:r>
              <a:rPr lang="pl-PL" dirty="0" err="1">
                <a:latin typeface="Avenir Roman" panose="02000503020000020003" pitchFamily="2" charset="0"/>
              </a:rPr>
              <a:t>each</a:t>
            </a:r>
            <a:r>
              <a:rPr lang="pl-PL" dirty="0">
                <a:latin typeface="Avenir Roman" panose="02000503020000020003" pitchFamily="2" charset="0"/>
              </a:rPr>
              <a:t> one </a:t>
            </a:r>
            <a:r>
              <a:rPr lang="pl-PL" dirty="0" err="1">
                <a:latin typeface="Avenir Roman" panose="02000503020000020003" pitchFamily="2" charset="0"/>
              </a:rPr>
              <a:t>does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something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different</a:t>
            </a:r>
            <a:r>
              <a:rPr lang="pl-PL" dirty="0">
                <a:latin typeface="Avenir Roman" panose="02000503020000020003" pitchFamily="2" charset="0"/>
              </a:rPr>
              <a:t> with </a:t>
            </a:r>
            <a:r>
              <a:rPr lang="pl-PL" dirty="0" err="1">
                <a:latin typeface="Avenir Roman" panose="02000503020000020003" pitchFamily="2" charset="0"/>
              </a:rPr>
              <a:t>values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emitted</a:t>
            </a:r>
            <a:r>
              <a:rPr lang="pl-PL" dirty="0">
                <a:latin typeface="Avenir Roman" panose="02000503020000020003" pitchFamily="2" charset="0"/>
              </a:rPr>
              <a:t> </a:t>
            </a:r>
            <a:r>
              <a:rPr lang="pl-PL" i="1" dirty="0" err="1">
                <a:latin typeface="Avenir Roman" panose="02000503020000020003" pitchFamily="2" charset="0"/>
              </a:rPr>
              <a:t>before</a:t>
            </a:r>
            <a:r>
              <a:rPr lang="pl-PL" dirty="0">
                <a:latin typeface="Avenir Roman" panose="02000503020000020003" pitchFamily="2" charset="0"/>
              </a:rPr>
              <a:t> the </a:t>
            </a:r>
            <a:r>
              <a:rPr lang="pl-PL" dirty="0" err="1">
                <a:latin typeface="Avenir Roman" panose="02000503020000020003" pitchFamily="2" charset="0"/>
              </a:rPr>
              <a:t>subscription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happened</a:t>
            </a:r>
            <a:r>
              <a:rPr lang="pl-PL" dirty="0">
                <a:latin typeface="Avenir Roman" panose="02000503020000020003" pitchFamily="2" charset="0"/>
              </a:rPr>
              <a:t>.</a:t>
            </a:r>
          </a:p>
          <a:p>
            <a:pPr marL="0" indent="0" algn="ctr">
              <a:buNone/>
            </a:pPr>
            <a:endParaRPr lang="pl-PL" dirty="0">
              <a:latin typeface="Avenir Roman" panose="02000503020000020003" pitchFamily="2" charset="0"/>
            </a:endParaRPr>
          </a:p>
          <a:p>
            <a:pPr marL="0" indent="0" algn="ctr">
              <a:buNone/>
            </a:pPr>
            <a:r>
              <a:rPr lang="pl-PL" i="1" dirty="0" err="1">
                <a:latin typeface="Avenir Roman" panose="02000503020000020003" pitchFamily="2" charset="0"/>
              </a:rPr>
              <a:t>Publish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subject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will</a:t>
            </a:r>
            <a:r>
              <a:rPr lang="pl-PL" i="1" dirty="0">
                <a:latin typeface="Avenir Roman" panose="02000503020000020003" pitchFamily="2" charset="0"/>
              </a:rPr>
              <a:t> </a:t>
            </a:r>
            <a:r>
              <a:rPr lang="pl-PL" b="1" i="1" dirty="0" err="1">
                <a:latin typeface="Avenir Roman" panose="02000503020000020003" pitchFamily="2" charset="0"/>
              </a:rPr>
              <a:t>ignore</a:t>
            </a:r>
            <a:r>
              <a:rPr lang="pl-PL" i="1" dirty="0">
                <a:latin typeface="Avenir Roman" panose="02000503020000020003" pitchFamily="2" charset="0"/>
              </a:rPr>
              <a:t> </a:t>
            </a:r>
            <a:r>
              <a:rPr lang="pl-PL" i="1" dirty="0" err="1">
                <a:latin typeface="Avenir Roman" panose="02000503020000020003" pitchFamily="2" charset="0"/>
              </a:rPr>
              <a:t>all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elements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that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were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emitted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before</a:t>
            </a:r>
            <a:r>
              <a:rPr lang="pl-PL" i="1" dirty="0">
                <a:latin typeface="Avenir Roman" panose="02000503020000020003" pitchFamily="2" charset="0"/>
              </a:rPr>
              <a:t> </a:t>
            </a:r>
            <a:r>
              <a:rPr lang="pl-PL" i="1" dirty="0" err="1">
                <a:latin typeface="Avenir Roman" panose="02000503020000020003" pitchFamily="2" charset="0"/>
              </a:rPr>
              <a:t>subscribe</a:t>
            </a:r>
            <a:r>
              <a:rPr lang="pl-PL" i="1" dirty="0">
                <a:latin typeface="Avenir Roman" panose="02000503020000020003" pitchFamily="2" charset="0"/>
              </a:rPr>
              <a:t> </a:t>
            </a:r>
            <a:r>
              <a:rPr lang="pl-PL" i="1" dirty="0" err="1">
                <a:latin typeface="Avenir Roman" panose="02000503020000020003" pitchFamily="2" charset="0"/>
              </a:rPr>
              <a:t>have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happened</a:t>
            </a:r>
            <a:r>
              <a:rPr lang="pl-PL" i="1" dirty="0">
                <a:latin typeface="Avenir Roman" panose="02000503020000020003" pitchFamily="2" charset="0"/>
              </a:rPr>
              <a:t>.</a:t>
            </a:r>
            <a:endParaRPr lang="en-US" i="1" dirty="0">
              <a:latin typeface="Avenir Roman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2583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 err="1"/>
              <a:t>ExampleThree</a:t>
            </a:r>
            <a:r>
              <a:rPr lang="pl-PL" dirty="0"/>
              <a:t> – One</a:t>
            </a:r>
            <a:br>
              <a:rPr lang="pl-PL" dirty="0"/>
            </a:br>
            <a:r>
              <a:rPr lang="pl-PL" dirty="0" err="1"/>
              <a:t>Behavior</a:t>
            </a:r>
            <a:r>
              <a:rPr lang="pl-PL" dirty="0"/>
              <a:t> </a:t>
            </a:r>
            <a:r>
              <a:rPr lang="pl-PL" dirty="0" err="1"/>
              <a:t>Subject</a:t>
            </a:r>
            <a:endParaRPr lang="pl-PL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6A3421-3AFA-2344-8755-24519CD79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pl-PL" i="1" dirty="0" err="1">
                <a:latin typeface="Avenir Roman" panose="02000503020000020003" pitchFamily="2" charset="0"/>
              </a:rPr>
              <a:t>Behavior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subject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will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repeat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only</a:t>
            </a:r>
            <a:r>
              <a:rPr lang="pl-PL" i="1" dirty="0">
                <a:latin typeface="Avenir Roman" panose="02000503020000020003" pitchFamily="2" charset="0"/>
              </a:rPr>
              <a:t> the one </a:t>
            </a:r>
            <a:r>
              <a:rPr lang="pl-PL" i="1" dirty="0" err="1">
                <a:latin typeface="Avenir Roman" panose="02000503020000020003" pitchFamily="2" charset="0"/>
              </a:rPr>
              <a:t>last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value</a:t>
            </a:r>
            <a:r>
              <a:rPr lang="pl-PL" i="1" dirty="0">
                <a:latin typeface="Avenir Roman" panose="02000503020000020003" pitchFamily="2" charset="0"/>
              </a:rPr>
              <a:t>. </a:t>
            </a:r>
            <a:r>
              <a:rPr lang="pl-PL" i="1" dirty="0" err="1">
                <a:latin typeface="Avenir Roman" panose="02000503020000020003" pitchFamily="2" charset="0"/>
              </a:rPr>
              <a:t>Moreover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it’s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initiated</a:t>
            </a:r>
            <a:r>
              <a:rPr lang="pl-PL" i="1" dirty="0">
                <a:latin typeface="Avenir Roman" panose="02000503020000020003" pitchFamily="2" charset="0"/>
              </a:rPr>
              <a:t> with a </a:t>
            </a:r>
            <a:r>
              <a:rPr lang="pl-PL" i="1" dirty="0" err="1">
                <a:latin typeface="Avenir Roman" panose="02000503020000020003" pitchFamily="2" charset="0"/>
              </a:rPr>
              <a:t>starting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value</a:t>
            </a:r>
            <a:r>
              <a:rPr lang="pl-PL" i="1" dirty="0">
                <a:latin typeface="Avenir Roman" panose="02000503020000020003" pitchFamily="2" charset="0"/>
              </a:rPr>
              <a:t>, </a:t>
            </a:r>
            <a:r>
              <a:rPr lang="pl-PL" i="1" dirty="0" err="1">
                <a:latin typeface="Avenir Roman" panose="02000503020000020003" pitchFamily="2" charset="0"/>
              </a:rPr>
              <a:t>unlike</a:t>
            </a:r>
            <a:r>
              <a:rPr lang="pl-PL" i="1" dirty="0">
                <a:latin typeface="Avenir Roman" panose="02000503020000020003" pitchFamily="2" charset="0"/>
              </a:rPr>
              <a:t> the </a:t>
            </a:r>
            <a:r>
              <a:rPr lang="pl-PL" i="1" dirty="0" err="1">
                <a:latin typeface="Avenir Roman" panose="02000503020000020003" pitchFamily="2" charset="0"/>
              </a:rPr>
              <a:t>other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subjects</a:t>
            </a:r>
            <a:r>
              <a:rPr lang="pl-PL" i="1" dirty="0">
                <a:latin typeface="Avenir Roman" panose="02000503020000020003" pitchFamily="2" charset="0"/>
              </a:rPr>
              <a:t>.</a:t>
            </a:r>
            <a:endParaRPr lang="en-US" i="1" dirty="0">
              <a:latin typeface="Avenir Roman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943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 err="1"/>
              <a:t>ExampleThree</a:t>
            </a:r>
            <a:r>
              <a:rPr lang="pl-PL" dirty="0"/>
              <a:t> – One</a:t>
            </a:r>
            <a:br>
              <a:rPr lang="pl-PL" dirty="0"/>
            </a:br>
            <a:r>
              <a:rPr lang="pl-PL" dirty="0"/>
              <a:t>Replay </a:t>
            </a:r>
            <a:r>
              <a:rPr lang="pl-PL" dirty="0" err="1"/>
              <a:t>Subject</a:t>
            </a:r>
            <a:endParaRPr lang="pl-PL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6A3421-3AFA-2344-8755-24519CD79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pl-PL" i="1" dirty="0">
                <a:latin typeface="Avenir Roman" panose="02000503020000020003" pitchFamily="2" charset="0"/>
              </a:rPr>
              <a:t>Replay </a:t>
            </a:r>
            <a:r>
              <a:rPr lang="pl-PL" i="1" dirty="0" err="1">
                <a:latin typeface="Avenir Roman" panose="02000503020000020003" pitchFamily="2" charset="0"/>
              </a:rPr>
              <a:t>subject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will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repeat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last</a:t>
            </a:r>
            <a:r>
              <a:rPr lang="pl-PL" i="1" dirty="0">
                <a:latin typeface="Avenir Roman" panose="02000503020000020003" pitchFamily="2" charset="0"/>
              </a:rPr>
              <a:t> N </a:t>
            </a:r>
            <a:r>
              <a:rPr lang="pl-PL" i="1" dirty="0" err="1">
                <a:latin typeface="Avenir Roman" panose="02000503020000020003" pitchFamily="2" charset="0"/>
              </a:rPr>
              <a:t>number</a:t>
            </a:r>
            <a:r>
              <a:rPr lang="pl-PL" i="1" dirty="0">
                <a:latin typeface="Avenir Roman" panose="02000503020000020003" pitchFamily="2" charset="0"/>
              </a:rPr>
              <a:t> of </a:t>
            </a:r>
            <a:r>
              <a:rPr lang="pl-PL" i="1" dirty="0" err="1">
                <a:latin typeface="Avenir Roman" panose="02000503020000020003" pitchFamily="2" charset="0"/>
              </a:rPr>
              <a:t>values</a:t>
            </a:r>
            <a:r>
              <a:rPr lang="pl-PL" i="1" dirty="0">
                <a:latin typeface="Avenir Roman" panose="02000503020000020003" pitchFamily="2" charset="0"/>
              </a:rPr>
              <a:t>, </a:t>
            </a:r>
            <a:r>
              <a:rPr lang="pl-PL" i="1" dirty="0" err="1">
                <a:latin typeface="Avenir Roman" panose="02000503020000020003" pitchFamily="2" charset="0"/>
              </a:rPr>
              <a:t>even</a:t>
            </a:r>
            <a:r>
              <a:rPr lang="pl-PL" i="1" dirty="0">
                <a:latin typeface="Avenir Roman" panose="02000503020000020003" pitchFamily="2" charset="0"/>
              </a:rPr>
              <a:t> the </a:t>
            </a:r>
            <a:r>
              <a:rPr lang="pl-PL" i="1" dirty="0" err="1">
                <a:latin typeface="Avenir Roman" panose="02000503020000020003" pitchFamily="2" charset="0"/>
              </a:rPr>
              <a:t>ones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before</a:t>
            </a:r>
            <a:r>
              <a:rPr lang="pl-PL" i="1" dirty="0">
                <a:latin typeface="Avenir Roman" panose="02000503020000020003" pitchFamily="2" charset="0"/>
              </a:rPr>
              <a:t> the </a:t>
            </a:r>
            <a:r>
              <a:rPr lang="pl-PL" i="1" dirty="0" err="1">
                <a:latin typeface="Avenir Roman" panose="02000503020000020003" pitchFamily="2" charset="0"/>
              </a:rPr>
              <a:t>subscription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happened</a:t>
            </a:r>
            <a:r>
              <a:rPr lang="pl-PL" i="1" dirty="0">
                <a:latin typeface="Avenir Roman" panose="02000503020000020003" pitchFamily="2" charset="0"/>
              </a:rPr>
              <a:t>. The N </a:t>
            </a:r>
            <a:r>
              <a:rPr lang="pl-PL" i="1" dirty="0" err="1">
                <a:latin typeface="Avenir Roman" panose="02000503020000020003" pitchFamily="2" charset="0"/>
              </a:rPr>
              <a:t>is</a:t>
            </a:r>
            <a:r>
              <a:rPr lang="pl-PL" i="1" dirty="0">
                <a:latin typeface="Avenir Roman" panose="02000503020000020003" pitchFamily="2" charset="0"/>
              </a:rPr>
              <a:t> the </a:t>
            </a:r>
            <a:r>
              <a:rPr lang="pl-PL" i="1" dirty="0" err="1">
                <a:latin typeface="Avenir Roman" panose="02000503020000020003" pitchFamily="2" charset="0"/>
              </a:rPr>
              <a:t>buffer</a:t>
            </a:r>
            <a:r>
              <a:rPr lang="pl-PL" i="1" dirty="0">
                <a:latin typeface="Avenir Roman" panose="02000503020000020003" pitchFamily="2" charset="0"/>
              </a:rPr>
              <a:t>.</a:t>
            </a:r>
            <a:endParaRPr lang="en-US" i="1" dirty="0">
              <a:latin typeface="Avenir Roman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086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pl-PL" dirty="0" err="1"/>
              <a:t>ExampleFour</a:t>
            </a:r>
            <a:r>
              <a:rPr lang="pl-PL" dirty="0"/>
              <a:t> – One</a:t>
            </a:r>
            <a:br>
              <a:rPr lang="pl-PL" dirty="0"/>
            </a:br>
            <a:r>
              <a:rPr lang="pl-PL" dirty="0" err="1">
                <a:latin typeface="Avenir Roman" panose="02000503020000020003" pitchFamily="2" charset="0"/>
              </a:rPr>
              <a:t>ObserveOn</a:t>
            </a:r>
            <a:r>
              <a:rPr lang="pl-PL" dirty="0">
                <a:latin typeface="Avenir Roman" panose="02000503020000020003" pitchFamily="2" charset="0"/>
              </a:rPr>
              <a:t> and </a:t>
            </a:r>
            <a:r>
              <a:rPr lang="pl-PL" dirty="0" err="1">
                <a:latin typeface="Avenir Roman" panose="02000503020000020003" pitchFamily="2" charset="0"/>
              </a:rPr>
              <a:t>SubscribeOn</a:t>
            </a:r>
            <a:endParaRPr lang="pl-P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A89D9E-BD3F-B041-918B-17C14E605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5868" y="310820"/>
            <a:ext cx="6998518" cy="4553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553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pl-PL" dirty="0" err="1"/>
              <a:t>ExampleFour</a:t>
            </a:r>
            <a:r>
              <a:rPr lang="pl-PL" dirty="0"/>
              <a:t> – One</a:t>
            </a:r>
            <a:br>
              <a:rPr lang="pl-PL" dirty="0"/>
            </a:br>
            <a:r>
              <a:rPr lang="pl-PL" dirty="0" err="1">
                <a:latin typeface="Avenir Roman" panose="02000503020000020003" pitchFamily="2" charset="0"/>
              </a:rPr>
              <a:t>ObserveOn</a:t>
            </a:r>
            <a:r>
              <a:rPr lang="pl-PL" dirty="0">
                <a:latin typeface="Avenir Roman" panose="02000503020000020003" pitchFamily="2" charset="0"/>
              </a:rPr>
              <a:t> and </a:t>
            </a:r>
            <a:r>
              <a:rPr lang="pl-PL" dirty="0" err="1">
                <a:latin typeface="Avenir Roman" panose="02000503020000020003" pitchFamily="2" charset="0"/>
              </a:rPr>
              <a:t>SubscribeOn</a:t>
            </a:r>
            <a:endParaRPr lang="pl-PL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A243DE-0E55-0A4D-8401-F61117975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0076" y="116632"/>
            <a:ext cx="6360991" cy="4566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820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 err="1"/>
              <a:t>ExampleThree</a:t>
            </a:r>
            <a:r>
              <a:rPr lang="pl-PL" dirty="0"/>
              <a:t> – One</a:t>
            </a:r>
            <a:br>
              <a:rPr lang="pl-PL" dirty="0"/>
            </a:br>
            <a:r>
              <a:rPr lang="pl-PL" dirty="0"/>
              <a:t>Replay </a:t>
            </a:r>
            <a:r>
              <a:rPr lang="pl-PL" dirty="0" err="1"/>
              <a:t>Subject</a:t>
            </a:r>
            <a:endParaRPr lang="pl-PL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6A3421-3AFA-2344-8755-24519CD79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pl-PL" dirty="0" err="1"/>
              <a:t>There’s</a:t>
            </a:r>
            <a:r>
              <a:rPr lang="pl-PL" dirty="0"/>
              <a:t> a </a:t>
            </a:r>
            <a:r>
              <a:rPr lang="pl-PL" dirty="0" err="1"/>
              <a:t>bunch</a:t>
            </a:r>
            <a:r>
              <a:rPr lang="pl-PL" dirty="0"/>
              <a:t> of </a:t>
            </a:r>
            <a:r>
              <a:rPr lang="pl-PL" dirty="0" err="1"/>
              <a:t>predefined</a:t>
            </a:r>
            <a:r>
              <a:rPr lang="pl-PL" dirty="0"/>
              <a:t> </a:t>
            </a:r>
            <a:r>
              <a:rPr lang="pl-PL" dirty="0" err="1"/>
              <a:t>schedulers</a:t>
            </a:r>
            <a:r>
              <a:rPr lang="pl-PL" dirty="0"/>
              <a:t> (</a:t>
            </a:r>
            <a:r>
              <a:rPr lang="pl-PL" dirty="0" err="1"/>
              <a:t>different</a:t>
            </a:r>
            <a:r>
              <a:rPr lang="pl-PL" dirty="0"/>
              <a:t> SKM ;) ) </a:t>
            </a:r>
          </a:p>
          <a:p>
            <a:pPr marL="0" indent="0">
              <a:buNone/>
            </a:pPr>
            <a:endParaRPr lang="pl-PL" i="1" dirty="0">
              <a:latin typeface="Avenir Roman" panose="02000503020000020003" pitchFamily="2" charset="0"/>
            </a:endParaRPr>
          </a:p>
          <a:p>
            <a:pPr marL="0" indent="0">
              <a:buNone/>
            </a:pPr>
            <a:r>
              <a:rPr lang="pl-PL" dirty="0"/>
              <a:t>In </a:t>
            </a:r>
            <a:r>
              <a:rPr lang="pl-PL" dirty="0" err="1"/>
              <a:t>examples</a:t>
            </a:r>
            <a:r>
              <a:rPr lang="pl-PL" dirty="0"/>
              <a:t> </a:t>
            </a:r>
            <a:r>
              <a:rPr lang="pl-PL" dirty="0" err="1"/>
              <a:t>we’ll</a:t>
            </a:r>
            <a:r>
              <a:rPr lang="pl-PL" dirty="0"/>
              <a:t> </a:t>
            </a:r>
            <a:r>
              <a:rPr lang="pl-PL" dirty="0" err="1"/>
              <a:t>use</a:t>
            </a:r>
            <a:r>
              <a:rPr lang="pl-PL" dirty="0"/>
              <a:t> </a:t>
            </a:r>
            <a:r>
              <a:rPr lang="pl-PL" dirty="0" err="1"/>
              <a:t>two</a:t>
            </a:r>
            <a:r>
              <a:rPr lang="pl-PL" dirty="0"/>
              <a:t>:</a:t>
            </a:r>
          </a:p>
          <a:p>
            <a:r>
              <a:rPr lang="pl-PL" b="1" dirty="0" err="1"/>
              <a:t>MainScheduler.instance</a:t>
            </a:r>
            <a:r>
              <a:rPr lang="pl-PL" dirty="0"/>
              <a:t> 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schedulers</a:t>
            </a:r>
            <a:r>
              <a:rPr lang="pl-PL" dirty="0"/>
              <a:t> </a:t>
            </a:r>
            <a:r>
              <a:rPr lang="pl-PL" dirty="0" err="1"/>
              <a:t>work</a:t>
            </a:r>
            <a:r>
              <a:rPr lang="pl-PL" dirty="0"/>
              <a:t> on the </a:t>
            </a:r>
            <a:r>
              <a:rPr lang="pl-PL" dirty="0" err="1"/>
              <a:t>main</a:t>
            </a:r>
            <a:r>
              <a:rPr lang="pl-PL" dirty="0"/>
              <a:t> </a:t>
            </a:r>
            <a:r>
              <a:rPr lang="pl-PL" dirty="0" err="1"/>
              <a:t>thread</a:t>
            </a:r>
            <a:r>
              <a:rPr lang="pl-PL" dirty="0"/>
              <a:t> and</a:t>
            </a:r>
          </a:p>
          <a:p>
            <a:r>
              <a:rPr lang="pl-PL" b="1" dirty="0" err="1"/>
              <a:t>ConcurrentDispatchQueueScheduler</a:t>
            </a:r>
            <a:r>
              <a:rPr lang="pl-PL" dirty="0"/>
              <a:t> 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uses</a:t>
            </a:r>
            <a:r>
              <a:rPr lang="pl-PL" dirty="0"/>
              <a:t> GCD to </a:t>
            </a:r>
            <a:r>
              <a:rPr lang="pl-PL" dirty="0" err="1"/>
              <a:t>execute</a:t>
            </a:r>
            <a:r>
              <a:rPr lang="pl-PL" dirty="0"/>
              <a:t> </a:t>
            </a:r>
            <a:r>
              <a:rPr lang="pl-PL" dirty="0" err="1"/>
              <a:t>work</a:t>
            </a:r>
            <a:r>
              <a:rPr lang="pl-PL" dirty="0"/>
              <a:t> on a </a:t>
            </a:r>
            <a:r>
              <a:rPr lang="pl-PL" dirty="0" err="1"/>
              <a:t>given</a:t>
            </a:r>
            <a:r>
              <a:rPr lang="pl-PL" dirty="0"/>
              <a:t> </a:t>
            </a:r>
            <a:r>
              <a:rPr lang="pl-PL" dirty="0" err="1"/>
              <a:t>queue</a:t>
            </a:r>
            <a:r>
              <a:rPr lang="pl-PL" dirty="0"/>
              <a:t>.</a:t>
            </a:r>
          </a:p>
          <a:p>
            <a:pPr marL="0" indent="0">
              <a:buNone/>
            </a:pPr>
            <a:endParaRPr lang="en-US" i="1" dirty="0">
              <a:latin typeface="Avenir Roman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8590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 err="1"/>
              <a:t>ExampleThree</a:t>
            </a:r>
            <a:r>
              <a:rPr lang="pl-PL" dirty="0"/>
              <a:t> – One</a:t>
            </a:r>
            <a:br>
              <a:rPr lang="pl-PL" dirty="0"/>
            </a:br>
            <a:r>
              <a:rPr lang="pl-PL" dirty="0" err="1"/>
              <a:t>subscribeOn</a:t>
            </a:r>
            <a:r>
              <a:rPr lang="pl-PL" dirty="0"/>
              <a:t> operator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BE584CE-E8D7-E443-A294-09CF08BDB4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4092" y="285697"/>
            <a:ext cx="5631759" cy="2777200"/>
          </a:xfrm>
          <a:prstGeom prst="rect">
            <a:avLst/>
          </a:prstGeom>
        </p:spPr>
      </p:pic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21E7A63B-BF6C-8F42-A7E8-DB8B95B0C6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3813" y="1674297"/>
            <a:ext cx="10287000" cy="4190999"/>
          </a:xfrm>
        </p:spPr>
        <p:txBody>
          <a:bodyPr anchor="ctr"/>
          <a:lstStyle/>
          <a:p>
            <a:pPr marL="0" indent="0">
              <a:buNone/>
            </a:pPr>
            <a:r>
              <a:rPr lang="pl-PL" dirty="0"/>
              <a:t>By </a:t>
            </a:r>
            <a:r>
              <a:rPr lang="pl-PL" dirty="0" err="1"/>
              <a:t>default</a:t>
            </a:r>
            <a:r>
              <a:rPr lang="pl-PL" dirty="0"/>
              <a:t> the </a:t>
            </a:r>
            <a:r>
              <a:rPr lang="pl-PL" dirty="0" err="1"/>
              <a:t>subscription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will</a:t>
            </a:r>
            <a:r>
              <a:rPr lang="pl-PL" dirty="0"/>
              <a:t> run on the same </a:t>
            </a:r>
            <a:r>
              <a:rPr lang="pl-PL" dirty="0" err="1"/>
              <a:t>thread</a:t>
            </a:r>
            <a:r>
              <a:rPr lang="pl-PL" dirty="0"/>
              <a:t> as the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where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call</a:t>
            </a:r>
            <a:r>
              <a:rPr lang="pl-PL" dirty="0"/>
              <a:t> </a:t>
            </a:r>
            <a:r>
              <a:rPr lang="pl-PL" dirty="0" err="1"/>
              <a:t>subscribe</a:t>
            </a:r>
            <a:r>
              <a:rPr lang="pl-PL" dirty="0"/>
              <a:t>() </a:t>
            </a:r>
            <a:r>
              <a:rPr lang="pl-PL" dirty="0" err="1"/>
              <a:t>except</a:t>
            </a:r>
            <a:r>
              <a:rPr lang="pl-PL" dirty="0"/>
              <a:t>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change</a:t>
            </a:r>
            <a:r>
              <a:rPr lang="pl-PL" dirty="0"/>
              <a:t> the </a:t>
            </a:r>
            <a:r>
              <a:rPr lang="pl-PL" dirty="0" err="1"/>
              <a:t>context</a:t>
            </a:r>
            <a:r>
              <a:rPr lang="pl-PL" dirty="0"/>
              <a:t> by </a:t>
            </a:r>
            <a:r>
              <a:rPr lang="pl-PL" dirty="0" err="1"/>
              <a:t>using</a:t>
            </a:r>
            <a:r>
              <a:rPr lang="pl-PL" dirty="0"/>
              <a:t> </a:t>
            </a:r>
            <a:r>
              <a:rPr lang="pl-PL" dirty="0" err="1"/>
              <a:t>subscribeOn</a:t>
            </a:r>
            <a:r>
              <a:rPr lang="pl-PL" dirty="0"/>
              <a:t>(...).</a:t>
            </a:r>
            <a:endParaRPr lang="en-US" i="1" dirty="0">
              <a:latin typeface="Avenir Roman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9693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 err="1"/>
              <a:t>ExampleThree</a:t>
            </a:r>
            <a:r>
              <a:rPr lang="pl-PL" dirty="0"/>
              <a:t> – One</a:t>
            </a:r>
            <a:br>
              <a:rPr lang="pl-PL" dirty="0"/>
            </a:br>
            <a:r>
              <a:rPr lang="pl-PL" dirty="0" err="1"/>
              <a:t>subscribeOn</a:t>
            </a:r>
            <a:r>
              <a:rPr lang="pl-PL" dirty="0"/>
              <a:t> operator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21E7A63B-BF6C-8F42-A7E8-DB8B95B0C6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1105" y="692696"/>
            <a:ext cx="10287000" cy="4190999"/>
          </a:xfrm>
        </p:spPr>
        <p:txBody>
          <a:bodyPr anchor="ctr"/>
          <a:lstStyle/>
          <a:p>
            <a:pPr marL="0" indent="0">
              <a:buNone/>
            </a:pPr>
            <a:r>
              <a:rPr lang="pl-PL" dirty="0"/>
              <a:t>In </a:t>
            </a:r>
            <a:r>
              <a:rPr lang="pl-PL" dirty="0" err="1"/>
              <a:t>earlier</a:t>
            </a:r>
            <a:r>
              <a:rPr lang="pl-PL" dirty="0"/>
              <a:t> </a:t>
            </a:r>
            <a:r>
              <a:rPr lang="pl-PL" dirty="0" err="1"/>
              <a:t>example</a:t>
            </a:r>
            <a:r>
              <a:rPr lang="pl-PL" dirty="0"/>
              <a:t> we </a:t>
            </a:r>
            <a:r>
              <a:rPr lang="pl-PL" dirty="0" err="1"/>
              <a:t>switched</a:t>
            </a:r>
            <a:r>
              <a:rPr lang="pl-PL" dirty="0"/>
              <a:t> </a:t>
            </a:r>
            <a:r>
              <a:rPr lang="pl-PL" dirty="0" err="1"/>
              <a:t>subscription</a:t>
            </a:r>
            <a:r>
              <a:rPr lang="pl-PL" dirty="0"/>
              <a:t> to a </a:t>
            </a:r>
            <a:r>
              <a:rPr lang="pl-PL" dirty="0" err="1"/>
              <a:t>background</a:t>
            </a:r>
            <a:r>
              <a:rPr lang="pl-PL" dirty="0"/>
              <a:t> </a:t>
            </a:r>
            <a:r>
              <a:rPr lang="pl-PL" dirty="0" err="1"/>
              <a:t>queue</a:t>
            </a:r>
            <a:r>
              <a:rPr lang="pl-PL" dirty="0"/>
              <a:t> </a:t>
            </a:r>
            <a:r>
              <a:rPr lang="pl-PL" dirty="0" err="1"/>
              <a:t>because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does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</a:t>
            </a:r>
            <a:r>
              <a:rPr lang="pl-PL" dirty="0" err="1"/>
              <a:t>blocking</a:t>
            </a:r>
            <a:r>
              <a:rPr lang="pl-PL" dirty="0"/>
              <a:t> </a:t>
            </a:r>
            <a:r>
              <a:rPr lang="pl-PL" dirty="0" err="1"/>
              <a:t>work</a:t>
            </a:r>
            <a:r>
              <a:rPr lang="pl-PL" dirty="0"/>
              <a:t>. </a:t>
            </a:r>
          </a:p>
          <a:p>
            <a:pPr marL="0" indent="0">
              <a:buNone/>
            </a:pPr>
            <a:r>
              <a:rPr lang="pl-PL" dirty="0"/>
              <a:t>But </a:t>
            </a:r>
            <a:r>
              <a:rPr lang="pl-PL" dirty="0" err="1"/>
              <a:t>what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in </a:t>
            </a:r>
            <a:r>
              <a:rPr lang="pl-PL" dirty="0" err="1"/>
              <a:t>fact</a:t>
            </a:r>
            <a:r>
              <a:rPr lang="pl-PL" dirty="0"/>
              <a:t> want </a:t>
            </a:r>
            <a:r>
              <a:rPr lang="pl-PL" dirty="0" err="1"/>
              <a:t>is</a:t>
            </a:r>
            <a:r>
              <a:rPr lang="pl-PL" dirty="0"/>
              <a:t> to run the </a:t>
            </a:r>
            <a:r>
              <a:rPr lang="pl-PL" dirty="0" err="1"/>
              <a:t>code</a:t>
            </a:r>
            <a:r>
              <a:rPr lang="pl-PL" dirty="0"/>
              <a:t> in </a:t>
            </a:r>
            <a:r>
              <a:rPr lang="pl-PL" dirty="0" err="1"/>
              <a:t>onNext</a:t>
            </a:r>
            <a:r>
              <a:rPr lang="pl-PL" dirty="0"/>
              <a:t> { .. } on the </a:t>
            </a:r>
            <a:r>
              <a:rPr lang="pl-PL" dirty="0" err="1"/>
              <a:t>main</a:t>
            </a:r>
            <a:r>
              <a:rPr lang="pl-PL" dirty="0"/>
              <a:t> </a:t>
            </a:r>
            <a:r>
              <a:rPr lang="pl-PL" dirty="0" err="1"/>
              <a:t>thread</a:t>
            </a:r>
            <a:r>
              <a:rPr lang="pl-PL" dirty="0"/>
              <a:t>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update the </a:t>
            </a:r>
            <a:r>
              <a:rPr lang="pl-PL" dirty="0" err="1"/>
              <a:t>app’s</a:t>
            </a:r>
            <a:r>
              <a:rPr lang="pl-PL" dirty="0"/>
              <a:t> UI.</a:t>
            </a:r>
          </a:p>
          <a:p>
            <a:pPr marL="0" indent="0">
              <a:buNone/>
            </a:pPr>
            <a:endParaRPr lang="pl-PL" i="1" dirty="0">
              <a:latin typeface="Avenir Roman" panose="02000503020000020003" pitchFamily="2" charset="0"/>
            </a:endParaRPr>
          </a:p>
          <a:p>
            <a:pPr marL="0" indent="0">
              <a:buNone/>
            </a:pP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achieve</a:t>
            </a:r>
            <a:r>
              <a:rPr lang="pl-PL" dirty="0"/>
              <a:t> by </a:t>
            </a:r>
            <a:r>
              <a:rPr lang="pl-PL" dirty="0" err="1"/>
              <a:t>using</a:t>
            </a:r>
            <a:r>
              <a:rPr lang="pl-PL" dirty="0"/>
              <a:t> the </a:t>
            </a:r>
            <a:r>
              <a:rPr lang="pl-PL" dirty="0" err="1"/>
              <a:t>observeOn</a:t>
            </a:r>
            <a:r>
              <a:rPr lang="pl-PL" dirty="0"/>
              <a:t> operator. </a:t>
            </a:r>
            <a:endParaRPr lang="en-US" i="1" dirty="0">
              <a:latin typeface="Avenir Roman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1457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/>
              <a:t>- – -</a:t>
            </a:r>
            <a:br>
              <a:rPr lang="pl-PL" dirty="0"/>
            </a:br>
            <a:r>
              <a:rPr lang="pl-PL" dirty="0"/>
              <a:t>Drivers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6A3421-3AFA-2344-8755-24519CD79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pl-PL" i="1" dirty="0" err="1">
                <a:latin typeface="Avenir Roman" panose="02000503020000020003" pitchFamily="2" charset="0"/>
              </a:rPr>
              <a:t>Its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intention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is</a:t>
            </a:r>
            <a:r>
              <a:rPr lang="pl-PL" i="1" dirty="0">
                <a:latin typeface="Avenir Roman" panose="02000503020000020003" pitchFamily="2" charset="0"/>
              </a:rPr>
              <a:t> to </a:t>
            </a:r>
            <a:r>
              <a:rPr lang="pl-PL" i="1" dirty="0" err="1">
                <a:latin typeface="Avenir Roman" panose="02000503020000020003" pitchFamily="2" charset="0"/>
              </a:rPr>
              <a:t>provide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an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intuitive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way</a:t>
            </a:r>
            <a:r>
              <a:rPr lang="pl-PL" i="1" dirty="0">
                <a:latin typeface="Avenir Roman" panose="02000503020000020003" pitchFamily="2" charset="0"/>
              </a:rPr>
              <a:t> to </a:t>
            </a:r>
            <a:r>
              <a:rPr lang="pl-PL" i="1" dirty="0" err="1">
                <a:latin typeface="Avenir Roman" panose="02000503020000020003" pitchFamily="2" charset="0"/>
              </a:rPr>
              <a:t>write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reactive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code</a:t>
            </a:r>
            <a:r>
              <a:rPr lang="pl-PL" i="1" dirty="0">
                <a:latin typeface="Avenir Roman" panose="02000503020000020003" pitchFamily="2" charset="0"/>
              </a:rPr>
              <a:t> in the UI </a:t>
            </a:r>
            <a:r>
              <a:rPr lang="pl-PL" i="1" dirty="0" err="1">
                <a:latin typeface="Avenir Roman" panose="02000503020000020003" pitchFamily="2" charset="0"/>
              </a:rPr>
              <a:t>layer</a:t>
            </a:r>
            <a:r>
              <a:rPr lang="pl-PL" i="1" dirty="0">
                <a:latin typeface="Avenir Roman" panose="02000503020000020003" pitchFamily="2" charset="0"/>
              </a:rPr>
              <a:t>, </a:t>
            </a:r>
            <a:r>
              <a:rPr lang="pl-PL" i="1" dirty="0" err="1">
                <a:latin typeface="Avenir Roman" panose="02000503020000020003" pitchFamily="2" charset="0"/>
              </a:rPr>
              <a:t>or</a:t>
            </a:r>
            <a:r>
              <a:rPr lang="pl-PL" i="1" dirty="0">
                <a:latin typeface="Avenir Roman" panose="02000503020000020003" pitchFamily="2" charset="0"/>
              </a:rPr>
              <a:t> for </a:t>
            </a:r>
            <a:r>
              <a:rPr lang="pl-PL" i="1" dirty="0" err="1">
                <a:latin typeface="Avenir Roman" panose="02000503020000020003" pitchFamily="2" charset="0"/>
              </a:rPr>
              <a:t>any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case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where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you</a:t>
            </a:r>
            <a:r>
              <a:rPr lang="pl-PL" i="1" dirty="0">
                <a:latin typeface="Avenir Roman" panose="02000503020000020003" pitchFamily="2" charset="0"/>
              </a:rPr>
              <a:t> want to model a </a:t>
            </a:r>
            <a:r>
              <a:rPr lang="pl-PL" i="1" dirty="0" err="1">
                <a:latin typeface="Avenir Roman" panose="02000503020000020003" pitchFamily="2" charset="0"/>
              </a:rPr>
              <a:t>stream</a:t>
            </a:r>
            <a:r>
              <a:rPr lang="pl-PL" i="1" dirty="0">
                <a:latin typeface="Avenir Roman" panose="02000503020000020003" pitchFamily="2" charset="0"/>
              </a:rPr>
              <a:t> of data </a:t>
            </a:r>
            <a:r>
              <a:rPr lang="pl-PL" i="1" dirty="0" err="1">
                <a:latin typeface="Avenir Roman" panose="02000503020000020003" pitchFamily="2" charset="0"/>
              </a:rPr>
              <a:t>Driving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your</a:t>
            </a:r>
            <a:r>
              <a:rPr lang="pl-PL" i="1" dirty="0">
                <a:latin typeface="Avenir Roman" panose="02000503020000020003" pitchFamily="2" charset="0"/>
              </a:rPr>
              <a:t> </a:t>
            </a:r>
            <a:r>
              <a:rPr lang="pl-PL" i="1" dirty="0" err="1">
                <a:latin typeface="Avenir Roman" panose="02000503020000020003" pitchFamily="2" charset="0"/>
              </a:rPr>
              <a:t>application</a:t>
            </a:r>
            <a:r>
              <a:rPr lang="pl-PL" i="1" dirty="0">
                <a:latin typeface="Avenir Roman" panose="02000503020000020003" pitchFamily="2" charset="0"/>
              </a:rPr>
              <a:t>.</a:t>
            </a:r>
          </a:p>
          <a:p>
            <a:pPr marL="0" indent="0">
              <a:buNone/>
            </a:pPr>
            <a:endParaRPr lang="pl-PL" i="1" dirty="0">
              <a:latin typeface="Avenir Roman" panose="02000503020000020003" pitchFamily="2" charset="0"/>
            </a:endParaRPr>
          </a:p>
          <a:p>
            <a:r>
              <a:rPr lang="pl-PL" dirty="0" err="1">
                <a:latin typeface="Avenir Roman" panose="02000503020000020003" pitchFamily="2" charset="0"/>
              </a:rPr>
              <a:t>Shares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side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effects</a:t>
            </a:r>
            <a:r>
              <a:rPr lang="pl-PL" dirty="0">
                <a:latin typeface="Avenir Roman" panose="02000503020000020003" pitchFamily="2" charset="0"/>
              </a:rPr>
              <a:t> (</a:t>
            </a:r>
            <a:r>
              <a:rPr lang="pl-PL" dirty="0" err="1">
                <a:latin typeface="Avenir Roman" panose="02000503020000020003" pitchFamily="2" charset="0"/>
              </a:rPr>
              <a:t>share</a:t>
            </a:r>
            <a:r>
              <a:rPr lang="pl-PL" dirty="0">
                <a:latin typeface="Avenir Roman" panose="02000503020000020003" pitchFamily="2" charset="0"/>
              </a:rPr>
              <a:t>(replay: 1, </a:t>
            </a:r>
            <a:r>
              <a:rPr lang="pl-PL" dirty="0" err="1">
                <a:latin typeface="Avenir Roman" panose="02000503020000020003" pitchFamily="2" charset="0"/>
              </a:rPr>
              <a:t>scope</a:t>
            </a:r>
            <a:r>
              <a:rPr lang="pl-PL" dirty="0">
                <a:latin typeface="Avenir Roman" panose="02000503020000020003" pitchFamily="2" charset="0"/>
              </a:rPr>
              <a:t>: .</a:t>
            </a:r>
            <a:r>
              <a:rPr lang="pl-PL" dirty="0" err="1">
                <a:latin typeface="Avenir Roman" panose="02000503020000020003" pitchFamily="2" charset="0"/>
              </a:rPr>
              <a:t>whileConnected</a:t>
            </a:r>
            <a:r>
              <a:rPr lang="pl-PL" dirty="0">
                <a:latin typeface="Avenir Roman" panose="02000503020000020003" pitchFamily="2" charset="0"/>
              </a:rPr>
              <a:t>)).</a:t>
            </a:r>
          </a:p>
          <a:p>
            <a:r>
              <a:rPr lang="pl-PL" dirty="0" err="1">
                <a:latin typeface="Avenir Roman" panose="02000503020000020003" pitchFamily="2" charset="0"/>
              </a:rPr>
              <a:t>Can't</a:t>
            </a:r>
            <a:r>
              <a:rPr lang="pl-PL" dirty="0">
                <a:latin typeface="Avenir Roman" panose="02000503020000020003" pitchFamily="2" charset="0"/>
              </a:rPr>
              <a:t> error out.</a:t>
            </a:r>
          </a:p>
          <a:p>
            <a:r>
              <a:rPr lang="pl-PL" dirty="0" err="1">
                <a:latin typeface="Avenir Roman" panose="02000503020000020003" pitchFamily="2" charset="0"/>
              </a:rPr>
              <a:t>Observe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occurs</a:t>
            </a:r>
            <a:r>
              <a:rPr lang="pl-PL" dirty="0">
                <a:latin typeface="Avenir Roman" panose="02000503020000020003" pitchFamily="2" charset="0"/>
              </a:rPr>
              <a:t> on </a:t>
            </a:r>
            <a:r>
              <a:rPr lang="pl-PL" dirty="0" err="1">
                <a:latin typeface="Avenir Roman" panose="02000503020000020003" pitchFamily="2" charset="0"/>
              </a:rPr>
              <a:t>main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scheduler</a:t>
            </a:r>
            <a:r>
              <a:rPr lang="pl-PL" dirty="0">
                <a:latin typeface="Avenir Roman" panose="02000503020000020003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36895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/>
              <a:t>- – -</a:t>
            </a:r>
            <a:br>
              <a:rPr lang="pl-PL" dirty="0"/>
            </a:br>
            <a:r>
              <a:rPr lang="pl-PL" dirty="0"/>
              <a:t>Drivers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6A3421-3AFA-2344-8755-24519CD79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pl-PL" b="1" dirty="0" err="1"/>
              <a:t>Why</a:t>
            </a:r>
            <a:r>
              <a:rPr lang="pl-PL" b="1" dirty="0"/>
              <a:t> </a:t>
            </a:r>
            <a:r>
              <a:rPr lang="pl-PL" b="1" dirty="0" err="1"/>
              <a:t>is</a:t>
            </a:r>
            <a:r>
              <a:rPr lang="pl-PL" b="1" dirty="0"/>
              <a:t> </a:t>
            </a:r>
            <a:r>
              <a:rPr lang="pl-PL" b="1" dirty="0" err="1"/>
              <a:t>it</a:t>
            </a:r>
            <a:r>
              <a:rPr lang="pl-PL" b="1" dirty="0"/>
              <a:t> </a:t>
            </a:r>
            <a:r>
              <a:rPr lang="pl-PL" b="1" dirty="0" err="1"/>
              <a:t>named</a:t>
            </a:r>
            <a:r>
              <a:rPr lang="pl-PL" b="1" dirty="0"/>
              <a:t> Driver</a:t>
            </a:r>
          </a:p>
          <a:p>
            <a:pPr marL="0" indent="0">
              <a:buNone/>
            </a:pPr>
            <a:r>
              <a:rPr lang="pl-PL" dirty="0" err="1"/>
              <a:t>Its</a:t>
            </a:r>
            <a:r>
              <a:rPr lang="pl-PL" dirty="0"/>
              <a:t> </a:t>
            </a:r>
            <a:r>
              <a:rPr lang="pl-PL" dirty="0" err="1"/>
              <a:t>intended</a:t>
            </a:r>
            <a:r>
              <a:rPr lang="pl-PL" dirty="0"/>
              <a:t> </a:t>
            </a:r>
            <a:r>
              <a:rPr lang="pl-PL" dirty="0" err="1"/>
              <a:t>use</a:t>
            </a:r>
            <a:r>
              <a:rPr lang="pl-PL" dirty="0"/>
              <a:t> </a:t>
            </a:r>
            <a:r>
              <a:rPr lang="pl-PL" dirty="0" err="1"/>
              <a:t>case</a:t>
            </a:r>
            <a:r>
              <a:rPr lang="pl-PL" dirty="0"/>
              <a:t> was to model </a:t>
            </a:r>
            <a:r>
              <a:rPr lang="pl-PL" dirty="0" err="1"/>
              <a:t>sequences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drive</a:t>
            </a:r>
            <a:r>
              <a:rPr lang="pl-PL" dirty="0"/>
              <a:t>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application</a:t>
            </a:r>
            <a:r>
              <a:rPr lang="pl-PL" dirty="0"/>
              <a:t>.</a:t>
            </a:r>
          </a:p>
          <a:p>
            <a:pPr marL="0" indent="0">
              <a:buNone/>
            </a:pPr>
            <a:r>
              <a:rPr lang="pl-PL" dirty="0" err="1"/>
              <a:t>E.g</a:t>
            </a:r>
            <a:r>
              <a:rPr lang="pl-PL" dirty="0"/>
              <a:t>.</a:t>
            </a:r>
          </a:p>
          <a:p>
            <a:r>
              <a:rPr lang="pl-PL" dirty="0"/>
              <a:t>Drive UI from </a:t>
            </a:r>
            <a:r>
              <a:rPr lang="pl-PL" dirty="0" err="1"/>
              <a:t>CoreData</a:t>
            </a:r>
            <a:r>
              <a:rPr lang="pl-PL" dirty="0"/>
              <a:t> model.</a:t>
            </a:r>
          </a:p>
          <a:p>
            <a:r>
              <a:rPr lang="pl-PL" dirty="0"/>
              <a:t>Drive UI </a:t>
            </a:r>
            <a:r>
              <a:rPr lang="pl-PL" dirty="0" err="1"/>
              <a:t>using</a:t>
            </a:r>
            <a:r>
              <a:rPr lang="pl-PL" dirty="0"/>
              <a:t> </a:t>
            </a:r>
            <a:r>
              <a:rPr lang="pl-PL" dirty="0" err="1"/>
              <a:t>values</a:t>
            </a:r>
            <a:r>
              <a:rPr lang="pl-PL" dirty="0"/>
              <a:t> from </a:t>
            </a:r>
            <a:r>
              <a:rPr lang="pl-PL" dirty="0" err="1"/>
              <a:t>other</a:t>
            </a:r>
            <a:r>
              <a:rPr lang="pl-PL" dirty="0"/>
              <a:t> UI </a:t>
            </a:r>
            <a:r>
              <a:rPr lang="pl-PL" dirty="0" err="1"/>
              <a:t>elements</a:t>
            </a:r>
            <a:r>
              <a:rPr lang="pl-PL" dirty="0"/>
              <a:t> (</a:t>
            </a:r>
            <a:r>
              <a:rPr lang="pl-PL" dirty="0" err="1"/>
              <a:t>bindings</a:t>
            </a:r>
            <a:r>
              <a:rPr lang="pl-PL" dirty="0"/>
              <a:t>). ...</a:t>
            </a:r>
          </a:p>
        </p:txBody>
      </p:sp>
    </p:spTree>
    <p:extLst>
      <p:ext uri="{BB962C8B-B14F-4D97-AF65-F5344CB8AC3E}">
        <p14:creationId xmlns:p14="http://schemas.microsoft.com/office/powerpoint/2010/main" val="871647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/>
              <a:t>Agenda</a:t>
            </a:r>
          </a:p>
        </p:txBody>
      </p:sp>
      <p:sp>
        <p:nvSpPr>
          <p:cNvPr id="14" name="Zawartość — symbol zastępczy 13"/>
          <p:cNvSpPr>
            <a:spLocks noGrp="1"/>
          </p:cNvSpPr>
          <p:nvPr>
            <p:ph idx="1"/>
          </p:nvPr>
        </p:nvSpPr>
        <p:spPr/>
        <p:txBody>
          <a:bodyPr rtlCol="0">
            <a:normAutofit fontScale="70000" lnSpcReduction="20000"/>
          </a:bodyPr>
          <a:lstStyle/>
          <a:p>
            <a:pPr marL="514350" lvl="0" indent="-514350">
              <a:buAutoNum type="arabicPeriod"/>
            </a:pPr>
            <a:r>
              <a:rPr lang="pl-PL" dirty="0" err="1">
                <a:latin typeface="Avenir Roman" panose="02000503020000020003" pitchFamily="2" charset="0"/>
              </a:rPr>
              <a:t>Cold</a:t>
            </a:r>
            <a:r>
              <a:rPr lang="pl-PL" dirty="0">
                <a:latin typeface="Avenir Roman" panose="02000503020000020003" pitchFamily="2" charset="0"/>
              </a:rPr>
              <a:t> and Hot </a:t>
            </a:r>
            <a:r>
              <a:rPr lang="pl-PL" dirty="0" err="1">
                <a:latin typeface="Avenir Roman" panose="02000503020000020003" pitchFamily="2" charset="0"/>
              </a:rPr>
              <a:t>Observables</a:t>
            </a:r>
            <a:endParaRPr lang="pl-PL" dirty="0">
              <a:latin typeface="Avenir Roman" panose="02000503020000020003" pitchFamily="2" charset="0"/>
            </a:endParaRPr>
          </a:p>
          <a:p>
            <a:pPr marL="901700" lvl="1" indent="-514350">
              <a:buAutoNum type="arabicPeriod"/>
            </a:pPr>
            <a:r>
              <a:rPr lang="pl-PL" dirty="0" err="1">
                <a:latin typeface="Avenir Roman" panose="02000503020000020003" pitchFamily="2" charset="0"/>
              </a:rPr>
              <a:t>Publish</a:t>
            </a:r>
            <a:r>
              <a:rPr lang="pl-PL" dirty="0">
                <a:latin typeface="Avenir Roman" panose="02000503020000020003" pitchFamily="2" charset="0"/>
              </a:rPr>
              <a:t>, Connect, </a:t>
            </a:r>
            <a:r>
              <a:rPr lang="pl-PL" dirty="0" err="1">
                <a:latin typeface="Avenir Roman" panose="02000503020000020003" pitchFamily="2" charset="0"/>
              </a:rPr>
              <a:t>RefCount</a:t>
            </a:r>
            <a:endParaRPr lang="pl-PL" dirty="0">
              <a:latin typeface="Avenir Roman" panose="02000503020000020003" pitchFamily="2" charset="0"/>
            </a:endParaRPr>
          </a:p>
          <a:p>
            <a:pPr marL="901700" lvl="1" indent="-514350">
              <a:buAutoNum type="arabicPeriod"/>
            </a:pPr>
            <a:r>
              <a:rPr lang="pl-PL" dirty="0" err="1">
                <a:latin typeface="Avenir Roman" panose="02000503020000020003" pitchFamily="2" charset="0"/>
              </a:rPr>
              <a:t>Share</a:t>
            </a:r>
            <a:r>
              <a:rPr lang="pl-PL" dirty="0">
                <a:latin typeface="Avenir Roman" panose="02000503020000020003" pitchFamily="2" charset="0"/>
              </a:rPr>
              <a:t>, </a:t>
            </a:r>
            <a:r>
              <a:rPr lang="pl-PL" dirty="0" err="1">
                <a:latin typeface="Avenir Roman" panose="02000503020000020003" pitchFamily="2" charset="0"/>
              </a:rPr>
              <a:t>Share</a:t>
            </a:r>
            <a:r>
              <a:rPr lang="pl-PL" dirty="0">
                <a:latin typeface="Avenir Roman" panose="02000503020000020003" pitchFamily="2" charset="0"/>
              </a:rPr>
              <a:t>(replay: x)</a:t>
            </a:r>
          </a:p>
          <a:p>
            <a:pPr marL="514350" indent="-514350">
              <a:buAutoNum type="arabicPeriod"/>
            </a:pPr>
            <a:r>
              <a:rPr lang="pl-PL" dirty="0" err="1">
                <a:latin typeface="Avenir Roman" panose="02000503020000020003" pitchFamily="2" charset="0"/>
              </a:rPr>
              <a:t>Subjects</a:t>
            </a:r>
            <a:endParaRPr lang="pl-PL" dirty="0">
              <a:latin typeface="Avenir Roman" panose="02000503020000020003" pitchFamily="2" charset="0"/>
            </a:endParaRPr>
          </a:p>
          <a:p>
            <a:pPr marL="901700" lvl="1" indent="-514350">
              <a:buAutoNum type="arabicPeriod"/>
            </a:pPr>
            <a:r>
              <a:rPr lang="pl-PL" dirty="0" err="1">
                <a:latin typeface="Avenir Roman" panose="02000503020000020003" pitchFamily="2" charset="0"/>
              </a:rPr>
              <a:t>Division</a:t>
            </a:r>
            <a:r>
              <a:rPr lang="pl-PL" dirty="0">
                <a:latin typeface="Avenir Roman" panose="02000503020000020003" pitchFamily="2" charset="0"/>
              </a:rPr>
              <a:t> and </a:t>
            </a:r>
            <a:r>
              <a:rPr lang="pl-PL" dirty="0" err="1">
                <a:latin typeface="Avenir Roman" panose="02000503020000020003" pitchFamily="2" charset="0"/>
              </a:rPr>
              <a:t>reacting</a:t>
            </a:r>
            <a:r>
              <a:rPr lang="pl-PL" dirty="0">
                <a:latin typeface="Avenir Roman" panose="02000503020000020003" pitchFamily="2" charset="0"/>
              </a:rPr>
              <a:t> to </a:t>
            </a:r>
            <a:r>
              <a:rPr lang="pl-PL" dirty="0" err="1">
                <a:latin typeface="Avenir Roman" panose="02000503020000020003" pitchFamily="2" charset="0"/>
              </a:rPr>
              <a:t>Errors</a:t>
            </a:r>
            <a:r>
              <a:rPr lang="pl-PL" dirty="0">
                <a:latin typeface="Avenir Roman" panose="02000503020000020003" pitchFamily="2" charset="0"/>
              </a:rPr>
              <a:t>.</a:t>
            </a:r>
          </a:p>
          <a:p>
            <a:pPr marL="514350" indent="-514350">
              <a:buAutoNum type="arabicPeriod"/>
            </a:pPr>
            <a:r>
              <a:rPr lang="pl-PL" dirty="0" err="1">
                <a:latin typeface="Avenir Roman" panose="02000503020000020003" pitchFamily="2" charset="0"/>
              </a:rPr>
              <a:t>ObserveOn</a:t>
            </a:r>
            <a:r>
              <a:rPr lang="pl-PL" dirty="0">
                <a:latin typeface="Avenir Roman" panose="02000503020000020003" pitchFamily="2" charset="0"/>
              </a:rPr>
              <a:t> and </a:t>
            </a:r>
            <a:r>
              <a:rPr lang="pl-PL" dirty="0" err="1">
                <a:latin typeface="Avenir Roman" panose="02000503020000020003" pitchFamily="2" charset="0"/>
              </a:rPr>
              <a:t>SubscribeOn</a:t>
            </a:r>
            <a:endParaRPr lang="pl-PL" dirty="0">
              <a:latin typeface="Avenir Roman" panose="02000503020000020003" pitchFamily="2" charset="0"/>
            </a:endParaRPr>
          </a:p>
          <a:p>
            <a:pPr marL="514350" indent="-514350">
              <a:buAutoNum type="arabicPeriod"/>
            </a:pPr>
            <a:r>
              <a:rPr lang="pl-PL" dirty="0">
                <a:latin typeface="Avenir Roman" panose="02000503020000020003" pitchFamily="2" charset="0"/>
              </a:rPr>
              <a:t>Driver</a:t>
            </a:r>
          </a:p>
          <a:p>
            <a:pPr marL="901700" lvl="1" indent="-514350">
              <a:buAutoNum type="arabicPeriod"/>
            </a:pPr>
            <a:r>
              <a:rPr lang="pl-PL" dirty="0" err="1">
                <a:latin typeface="Avenir Roman" panose="02000503020000020003" pitchFamily="2" charset="0"/>
              </a:rPr>
              <a:t>Signal</a:t>
            </a:r>
            <a:endParaRPr lang="pl-PL" dirty="0">
              <a:latin typeface="Avenir Roman" panose="02000503020000020003" pitchFamily="2" charset="0"/>
            </a:endParaRPr>
          </a:p>
          <a:p>
            <a:pPr marL="514350" indent="-514350">
              <a:buAutoNum type="arabicPeriod"/>
            </a:pPr>
            <a:endParaRPr lang="pl-PL" dirty="0">
              <a:latin typeface="Avenir Roman" panose="02000503020000020003" pitchFamily="2" charset="0"/>
            </a:endParaRPr>
          </a:p>
          <a:p>
            <a:pPr marL="514350" indent="-514350">
              <a:buAutoNum type="arabicPeriod"/>
            </a:pPr>
            <a:endParaRPr lang="pl-PL" dirty="0">
              <a:latin typeface="Avenir Roman" panose="02000503020000020003" pitchFamily="2" charset="0"/>
            </a:endParaRPr>
          </a:p>
          <a:p>
            <a:pPr marL="514350" indent="-514350">
              <a:buAutoNum type="arabicPeriod"/>
            </a:pPr>
            <a:r>
              <a:rPr lang="pl-PL" dirty="0" err="1">
                <a:latin typeface="Avenir Roman" panose="02000503020000020003" pitchFamily="2" charset="0"/>
              </a:rPr>
              <a:t>create</a:t>
            </a:r>
            <a:r>
              <a:rPr lang="pl-PL" dirty="0">
                <a:latin typeface="Avenir Roman" panose="02000503020000020003" pitchFamily="2" charset="0"/>
              </a:rPr>
              <a:t>() vs </a:t>
            </a:r>
            <a:r>
              <a:rPr lang="pl-PL" dirty="0" err="1">
                <a:latin typeface="Avenir Roman" panose="02000503020000020003" pitchFamily="2" charset="0"/>
              </a:rPr>
              <a:t>Subjects</a:t>
            </a:r>
            <a:endParaRPr lang="pl-PL" dirty="0">
              <a:latin typeface="Avenir Roman" panose="02000503020000020003" pitchFamily="2" charset="0"/>
            </a:endParaRPr>
          </a:p>
          <a:p>
            <a:pPr marL="514350" indent="-514350">
              <a:buAutoNum type="arabicPeriod"/>
            </a:pPr>
            <a:endParaRPr lang="pl-PL" dirty="0">
              <a:latin typeface="Avenir Roman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9120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/>
              <a:t>- – -</a:t>
            </a:r>
            <a:br>
              <a:rPr lang="pl-PL" dirty="0"/>
            </a:br>
            <a:r>
              <a:rPr lang="pl-PL" dirty="0"/>
              <a:t>Drivers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6A3421-3AFA-2344-8755-24519CD79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828" y="404664"/>
            <a:ext cx="10971372" cy="4544143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r>
              <a:rPr lang="pl-PL" sz="3200" dirty="0" err="1"/>
              <a:t>So</a:t>
            </a:r>
            <a:r>
              <a:rPr lang="pl-PL" sz="3200" dirty="0"/>
              <a:t>, </a:t>
            </a:r>
            <a:r>
              <a:rPr lang="pl-PL" sz="3200" dirty="0" err="1"/>
              <a:t>what</a:t>
            </a:r>
            <a:r>
              <a:rPr lang="pl-PL" sz="3200" dirty="0"/>
              <a:t> </a:t>
            </a:r>
            <a:r>
              <a:rPr lang="pl-PL" sz="3200" dirty="0" err="1"/>
              <a:t>are</a:t>
            </a:r>
            <a:r>
              <a:rPr lang="pl-PL" sz="3200" dirty="0"/>
              <a:t> the </a:t>
            </a:r>
            <a:r>
              <a:rPr lang="pl-PL" sz="3200" dirty="0" err="1"/>
              <a:t>problems</a:t>
            </a:r>
            <a:r>
              <a:rPr lang="pl-PL" sz="3200" dirty="0"/>
              <a:t> with </a:t>
            </a:r>
            <a:r>
              <a:rPr lang="pl-PL" sz="3200" dirty="0" err="1"/>
              <a:t>this</a:t>
            </a:r>
            <a:r>
              <a:rPr lang="pl-PL" sz="3200" dirty="0"/>
              <a:t> </a:t>
            </a:r>
            <a:r>
              <a:rPr lang="pl-PL" sz="3200" dirty="0" err="1"/>
              <a:t>code</a:t>
            </a:r>
            <a:r>
              <a:rPr lang="pl-PL" sz="3200" dirty="0"/>
              <a:t>?:</a:t>
            </a:r>
          </a:p>
          <a:p>
            <a:r>
              <a:rPr lang="pl-PL" sz="3200" dirty="0" err="1"/>
              <a:t>If</a:t>
            </a:r>
            <a:r>
              <a:rPr lang="pl-PL" sz="3200" dirty="0"/>
              <a:t> the </a:t>
            </a:r>
            <a:r>
              <a:rPr lang="pl-PL" sz="3200" dirty="0" err="1"/>
              <a:t>fetchAutoCompleteItems</a:t>
            </a:r>
            <a:r>
              <a:rPr lang="pl-PL" sz="3200" dirty="0"/>
              <a:t> </a:t>
            </a:r>
            <a:r>
              <a:rPr lang="pl-PL" sz="3200" dirty="0" err="1"/>
              <a:t>observable</a:t>
            </a:r>
            <a:r>
              <a:rPr lang="pl-PL" sz="3200" dirty="0"/>
              <a:t> </a:t>
            </a:r>
            <a:r>
              <a:rPr lang="pl-PL" sz="3200" dirty="0" err="1"/>
              <a:t>sequence</a:t>
            </a:r>
            <a:r>
              <a:rPr lang="pl-PL" sz="3200" dirty="0"/>
              <a:t> </a:t>
            </a:r>
            <a:r>
              <a:rPr lang="pl-PL" sz="3200" dirty="0" err="1"/>
              <a:t>errors</a:t>
            </a:r>
            <a:r>
              <a:rPr lang="pl-PL" sz="3200" dirty="0"/>
              <a:t> out (</a:t>
            </a:r>
            <a:r>
              <a:rPr lang="pl-PL" sz="3200" dirty="0" err="1"/>
              <a:t>connection</a:t>
            </a:r>
            <a:r>
              <a:rPr lang="pl-PL" sz="3200" dirty="0"/>
              <a:t> </a:t>
            </a:r>
            <a:r>
              <a:rPr lang="pl-PL" sz="3200" dirty="0" err="1"/>
              <a:t>failed</a:t>
            </a:r>
            <a:r>
              <a:rPr lang="pl-PL" sz="3200" dirty="0"/>
              <a:t> </a:t>
            </a:r>
            <a:r>
              <a:rPr lang="pl-PL" sz="3200" dirty="0" err="1"/>
              <a:t>or</a:t>
            </a:r>
            <a:r>
              <a:rPr lang="pl-PL" sz="3200" dirty="0"/>
              <a:t> </a:t>
            </a:r>
            <a:r>
              <a:rPr lang="pl-PL" sz="3200" dirty="0" err="1"/>
              <a:t>parsing</a:t>
            </a:r>
            <a:r>
              <a:rPr lang="pl-PL" sz="3200" dirty="0"/>
              <a:t> error), </a:t>
            </a:r>
            <a:r>
              <a:rPr lang="pl-PL" sz="3200" dirty="0" err="1"/>
              <a:t>this</a:t>
            </a:r>
            <a:r>
              <a:rPr lang="pl-PL" sz="3200" dirty="0"/>
              <a:t> error </a:t>
            </a:r>
            <a:r>
              <a:rPr lang="pl-PL" sz="3200" dirty="0" err="1"/>
              <a:t>would</a:t>
            </a:r>
            <a:r>
              <a:rPr lang="pl-PL" sz="3200" dirty="0"/>
              <a:t> </a:t>
            </a:r>
            <a:r>
              <a:rPr lang="pl-PL" sz="3200" dirty="0" err="1"/>
              <a:t>unbind</a:t>
            </a:r>
            <a:r>
              <a:rPr lang="pl-PL" sz="3200" dirty="0"/>
              <a:t> </a:t>
            </a:r>
            <a:r>
              <a:rPr lang="pl-PL" sz="3200" dirty="0" err="1"/>
              <a:t>everything</a:t>
            </a:r>
            <a:r>
              <a:rPr lang="pl-PL" sz="3200" dirty="0"/>
              <a:t> and the UI </a:t>
            </a:r>
            <a:r>
              <a:rPr lang="pl-PL" sz="3200" dirty="0" err="1"/>
              <a:t>wouldn't</a:t>
            </a:r>
            <a:r>
              <a:rPr lang="pl-PL" sz="3200" dirty="0"/>
              <a:t> </a:t>
            </a:r>
            <a:r>
              <a:rPr lang="pl-PL" sz="3200" dirty="0" err="1"/>
              <a:t>respond</a:t>
            </a:r>
            <a:r>
              <a:rPr lang="pl-PL" sz="3200" dirty="0"/>
              <a:t> </a:t>
            </a:r>
            <a:r>
              <a:rPr lang="pl-PL" sz="3200" dirty="0" err="1"/>
              <a:t>any</a:t>
            </a:r>
            <a:r>
              <a:rPr lang="pl-PL" sz="3200" dirty="0"/>
              <a:t> </a:t>
            </a:r>
            <a:r>
              <a:rPr lang="pl-PL" sz="3200" dirty="0" err="1"/>
              <a:t>more</a:t>
            </a:r>
            <a:r>
              <a:rPr lang="pl-PL" sz="3200" dirty="0"/>
              <a:t> to </a:t>
            </a:r>
            <a:r>
              <a:rPr lang="pl-PL" sz="3200" dirty="0" err="1"/>
              <a:t>new</a:t>
            </a:r>
            <a:r>
              <a:rPr lang="pl-PL" sz="3200" dirty="0"/>
              <a:t> </a:t>
            </a:r>
            <a:r>
              <a:rPr lang="pl-PL" sz="3200" dirty="0" err="1"/>
              <a:t>queries</a:t>
            </a:r>
            <a:r>
              <a:rPr lang="pl-PL" sz="3200" dirty="0"/>
              <a:t>.</a:t>
            </a:r>
          </a:p>
          <a:p>
            <a:r>
              <a:rPr lang="pl-PL" sz="3200" dirty="0" err="1"/>
              <a:t>If</a:t>
            </a:r>
            <a:r>
              <a:rPr lang="pl-PL" sz="3200" dirty="0"/>
              <a:t> </a:t>
            </a:r>
            <a:r>
              <a:rPr lang="pl-PL" sz="3200" dirty="0" err="1"/>
              <a:t>fetchAutoCompleteItems</a:t>
            </a:r>
            <a:r>
              <a:rPr lang="pl-PL" sz="3200" dirty="0"/>
              <a:t> </a:t>
            </a:r>
            <a:r>
              <a:rPr lang="pl-PL" sz="3200" dirty="0" err="1"/>
              <a:t>returns</a:t>
            </a:r>
            <a:r>
              <a:rPr lang="pl-PL" sz="3200" dirty="0"/>
              <a:t> </a:t>
            </a:r>
            <a:r>
              <a:rPr lang="pl-PL" sz="3200" dirty="0" err="1"/>
              <a:t>results</a:t>
            </a:r>
            <a:r>
              <a:rPr lang="pl-PL" sz="3200" dirty="0"/>
              <a:t> on </a:t>
            </a:r>
            <a:r>
              <a:rPr lang="pl-PL" sz="3200" dirty="0" err="1"/>
              <a:t>some</a:t>
            </a:r>
            <a:r>
              <a:rPr lang="pl-PL" sz="3200" dirty="0"/>
              <a:t> </a:t>
            </a:r>
            <a:r>
              <a:rPr lang="pl-PL" sz="3200" dirty="0" err="1"/>
              <a:t>background</a:t>
            </a:r>
            <a:r>
              <a:rPr lang="pl-PL" sz="3200" dirty="0"/>
              <a:t> </a:t>
            </a:r>
            <a:r>
              <a:rPr lang="pl-PL" sz="3200" dirty="0" err="1"/>
              <a:t>thread</a:t>
            </a:r>
            <a:r>
              <a:rPr lang="pl-PL" sz="3200" dirty="0"/>
              <a:t>, </a:t>
            </a:r>
            <a:r>
              <a:rPr lang="pl-PL" sz="3200" dirty="0" err="1"/>
              <a:t>results</a:t>
            </a:r>
            <a:r>
              <a:rPr lang="pl-PL" sz="3200" dirty="0"/>
              <a:t> </a:t>
            </a:r>
            <a:r>
              <a:rPr lang="pl-PL" sz="3200" dirty="0" err="1"/>
              <a:t>would</a:t>
            </a:r>
            <a:r>
              <a:rPr lang="pl-PL" sz="3200" dirty="0"/>
              <a:t> be </a:t>
            </a:r>
            <a:r>
              <a:rPr lang="pl-PL" sz="3200" dirty="0" err="1"/>
              <a:t>bound</a:t>
            </a:r>
            <a:r>
              <a:rPr lang="pl-PL" sz="3200" dirty="0"/>
              <a:t> to UI </a:t>
            </a:r>
            <a:r>
              <a:rPr lang="pl-PL" sz="3200" dirty="0" err="1"/>
              <a:t>elements</a:t>
            </a:r>
            <a:r>
              <a:rPr lang="pl-PL" sz="3200" dirty="0"/>
              <a:t> from a </a:t>
            </a:r>
            <a:r>
              <a:rPr lang="pl-PL" sz="3200" dirty="0" err="1"/>
              <a:t>background</a:t>
            </a:r>
            <a:r>
              <a:rPr lang="pl-PL" sz="3200" dirty="0"/>
              <a:t> </a:t>
            </a:r>
            <a:r>
              <a:rPr lang="pl-PL" sz="3200" dirty="0" err="1"/>
              <a:t>thread</a:t>
            </a:r>
            <a:r>
              <a:rPr lang="pl-PL" sz="3200" dirty="0"/>
              <a:t> </a:t>
            </a:r>
            <a:r>
              <a:rPr lang="pl-PL" sz="3200" dirty="0" err="1"/>
              <a:t>which</a:t>
            </a:r>
            <a:r>
              <a:rPr lang="pl-PL" sz="3200" dirty="0"/>
              <a:t> </a:t>
            </a:r>
            <a:r>
              <a:rPr lang="pl-PL" sz="3200" dirty="0" err="1"/>
              <a:t>could</a:t>
            </a:r>
            <a:r>
              <a:rPr lang="pl-PL" sz="3200" dirty="0"/>
              <a:t> </a:t>
            </a:r>
            <a:r>
              <a:rPr lang="pl-PL" sz="3200" dirty="0" err="1"/>
              <a:t>cause</a:t>
            </a:r>
            <a:r>
              <a:rPr lang="pl-PL" sz="3200" dirty="0"/>
              <a:t> non-</a:t>
            </a:r>
            <a:r>
              <a:rPr lang="pl-PL" sz="3200" dirty="0" err="1"/>
              <a:t>deterministic</a:t>
            </a:r>
            <a:r>
              <a:rPr lang="pl-PL" sz="3200" dirty="0"/>
              <a:t> </a:t>
            </a:r>
            <a:r>
              <a:rPr lang="pl-PL" sz="3200" dirty="0" err="1"/>
              <a:t>crashes</a:t>
            </a:r>
            <a:r>
              <a:rPr lang="pl-PL" sz="3200" dirty="0"/>
              <a:t>.</a:t>
            </a:r>
          </a:p>
          <a:p>
            <a:r>
              <a:rPr lang="pl-PL" sz="3200" dirty="0" err="1"/>
              <a:t>Results</a:t>
            </a:r>
            <a:r>
              <a:rPr lang="pl-PL" sz="3200" dirty="0"/>
              <a:t> </a:t>
            </a:r>
            <a:r>
              <a:rPr lang="pl-PL" sz="3200" dirty="0" err="1"/>
              <a:t>are</a:t>
            </a:r>
            <a:r>
              <a:rPr lang="pl-PL" sz="3200" dirty="0"/>
              <a:t> </a:t>
            </a:r>
            <a:r>
              <a:rPr lang="pl-PL" sz="3200" dirty="0" err="1"/>
              <a:t>bound</a:t>
            </a:r>
            <a:r>
              <a:rPr lang="pl-PL" sz="3200" dirty="0"/>
              <a:t> to </a:t>
            </a:r>
            <a:r>
              <a:rPr lang="pl-PL" sz="3200" dirty="0" err="1"/>
              <a:t>two</a:t>
            </a:r>
            <a:r>
              <a:rPr lang="pl-PL" sz="3200" dirty="0"/>
              <a:t> UI </a:t>
            </a:r>
            <a:r>
              <a:rPr lang="pl-PL" sz="3200" dirty="0" err="1"/>
              <a:t>elements</a:t>
            </a:r>
            <a:r>
              <a:rPr lang="pl-PL" sz="3200" dirty="0"/>
              <a:t>, </a:t>
            </a:r>
            <a:r>
              <a:rPr lang="pl-PL" sz="3200" dirty="0" err="1"/>
              <a:t>which</a:t>
            </a:r>
            <a:r>
              <a:rPr lang="pl-PL" sz="3200" dirty="0"/>
              <a:t> </a:t>
            </a:r>
            <a:r>
              <a:rPr lang="pl-PL" sz="3200" dirty="0" err="1"/>
              <a:t>means</a:t>
            </a:r>
            <a:r>
              <a:rPr lang="pl-PL" sz="3200" dirty="0"/>
              <a:t> </a:t>
            </a:r>
            <a:r>
              <a:rPr lang="pl-PL" sz="3200" dirty="0" err="1"/>
              <a:t>that</a:t>
            </a:r>
            <a:r>
              <a:rPr lang="pl-PL" sz="3200" dirty="0"/>
              <a:t> for </a:t>
            </a:r>
            <a:r>
              <a:rPr lang="pl-PL" sz="3200" dirty="0" err="1"/>
              <a:t>each</a:t>
            </a:r>
            <a:r>
              <a:rPr lang="pl-PL" sz="3200" dirty="0"/>
              <a:t> </a:t>
            </a:r>
            <a:r>
              <a:rPr lang="pl-PL" sz="3200" dirty="0" err="1"/>
              <a:t>user</a:t>
            </a:r>
            <a:r>
              <a:rPr lang="pl-PL" sz="3200" dirty="0"/>
              <a:t> </a:t>
            </a:r>
            <a:r>
              <a:rPr lang="pl-PL" sz="3200" dirty="0" err="1"/>
              <a:t>query</a:t>
            </a:r>
            <a:r>
              <a:rPr lang="pl-PL" sz="3200" dirty="0"/>
              <a:t>, </a:t>
            </a:r>
            <a:r>
              <a:rPr lang="pl-PL" sz="3200" dirty="0" err="1"/>
              <a:t>two</a:t>
            </a:r>
            <a:r>
              <a:rPr lang="pl-PL" sz="3200" dirty="0"/>
              <a:t> HTTP </a:t>
            </a:r>
            <a:r>
              <a:rPr lang="pl-PL" sz="3200" dirty="0" err="1"/>
              <a:t>requests</a:t>
            </a:r>
            <a:r>
              <a:rPr lang="pl-PL" sz="3200" dirty="0"/>
              <a:t> </a:t>
            </a:r>
            <a:r>
              <a:rPr lang="pl-PL" sz="3200" dirty="0" err="1"/>
              <a:t>would</a:t>
            </a:r>
            <a:r>
              <a:rPr lang="pl-PL" sz="3200" dirty="0"/>
              <a:t> be </a:t>
            </a:r>
            <a:r>
              <a:rPr lang="pl-PL" sz="3200" dirty="0" err="1"/>
              <a:t>made</a:t>
            </a:r>
            <a:r>
              <a:rPr lang="pl-PL" sz="3200" dirty="0"/>
              <a:t>, one for </a:t>
            </a:r>
            <a:r>
              <a:rPr lang="pl-PL" sz="3200" dirty="0" err="1"/>
              <a:t>each</a:t>
            </a:r>
            <a:r>
              <a:rPr lang="pl-PL" sz="3200" dirty="0"/>
              <a:t> UI element, </a:t>
            </a:r>
            <a:r>
              <a:rPr lang="pl-PL" sz="3200" dirty="0" err="1"/>
              <a:t>which</a:t>
            </a:r>
            <a:r>
              <a:rPr lang="pl-PL" sz="3200" dirty="0"/>
              <a:t> </a:t>
            </a:r>
            <a:r>
              <a:rPr lang="pl-PL" sz="3200" dirty="0" err="1"/>
              <a:t>is</a:t>
            </a:r>
            <a:r>
              <a:rPr lang="pl-PL" sz="3200" dirty="0"/>
              <a:t> not the </a:t>
            </a:r>
            <a:r>
              <a:rPr lang="pl-PL" sz="3200" dirty="0" err="1"/>
              <a:t>intended</a:t>
            </a:r>
            <a:r>
              <a:rPr lang="pl-PL" sz="3200" dirty="0"/>
              <a:t> </a:t>
            </a:r>
            <a:r>
              <a:rPr lang="pl-PL" sz="3200" dirty="0" err="1"/>
              <a:t>behavior</a:t>
            </a:r>
            <a:r>
              <a:rPr lang="pl-PL" sz="3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18362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/>
              <a:t>- – -</a:t>
            </a:r>
            <a:br>
              <a:rPr lang="pl-PL" dirty="0"/>
            </a:br>
            <a:r>
              <a:rPr lang="pl-PL" dirty="0"/>
              <a:t>Drivers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6A3421-3AFA-2344-8755-24519CD79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772" y="116632"/>
            <a:ext cx="8568952" cy="3212976"/>
          </a:xfrm>
          <a:ln>
            <a:solidFill>
              <a:schemeClr val="accent1"/>
            </a:solidFill>
          </a:ln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pl-PL" sz="36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let</a:t>
            </a:r>
            <a: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</a:t>
            </a:r>
            <a:r>
              <a:rPr lang="pl-PL" sz="36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intObservable</a:t>
            </a:r>
            <a: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= </a:t>
            </a:r>
            <a:r>
              <a:rPr lang="pl-PL" sz="36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sequenceOf</a:t>
            </a:r>
            <a: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(1, 2, 3, 4, 5, 6) .</a:t>
            </a:r>
            <a:r>
              <a:rPr lang="pl-PL" sz="36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observeOn</a:t>
            </a:r>
            <a: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(</a:t>
            </a:r>
            <a:r>
              <a:rPr lang="pl-PL" sz="36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MainScheduler.sharedInstance</a:t>
            </a:r>
            <a: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) .</a:t>
            </a:r>
            <a:r>
              <a:rPr lang="pl-PL" sz="36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catchErrorJustReturn</a:t>
            </a:r>
            <a: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(1) </a:t>
            </a:r>
            <a:b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</a:br>
            <a: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.map { $0 + 1 }</a:t>
            </a:r>
            <a:b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</a:br>
            <a: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.</a:t>
            </a:r>
            <a:r>
              <a:rPr lang="pl-PL" sz="36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filter</a:t>
            </a:r>
            <a: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{ $0 &lt; 5 } </a:t>
            </a:r>
            <a:b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</a:br>
            <a: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.</a:t>
            </a:r>
            <a:r>
              <a:rPr lang="pl-PL" sz="36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shareReplay</a:t>
            </a:r>
            <a: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(1)</a:t>
            </a:r>
            <a:endParaRPr lang="en-US" sz="3600"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068AA73-7B32-D142-9E72-EF5D404C5173}"/>
              </a:ext>
            </a:extLst>
          </p:cNvPr>
          <p:cNvSpPr/>
          <p:nvPr/>
        </p:nvSpPr>
        <p:spPr>
          <a:xfrm>
            <a:off x="4294212" y="3757196"/>
            <a:ext cx="7718649" cy="2308324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pl-PL" sz="36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let</a:t>
            </a:r>
            <a: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</a:t>
            </a:r>
            <a:r>
              <a:rPr lang="pl-PL" sz="36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intDriver</a:t>
            </a:r>
            <a: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= </a:t>
            </a:r>
            <a:r>
              <a:rPr lang="pl-PL" sz="36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sequenceOf</a:t>
            </a:r>
            <a: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(1, 2, 3, 4, 5, 6) .</a:t>
            </a:r>
            <a:r>
              <a:rPr lang="pl-PL" sz="36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asDriver</a:t>
            </a:r>
            <a: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(</a:t>
            </a:r>
            <a:r>
              <a:rPr lang="pl-PL" sz="36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onErrorJustReturn</a:t>
            </a:r>
            <a: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: 1) </a:t>
            </a:r>
            <a:b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</a:br>
            <a: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.map { $0 + 1 } </a:t>
            </a:r>
            <a:b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</a:br>
            <a: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.</a:t>
            </a:r>
            <a:r>
              <a:rPr lang="pl-PL" sz="36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filter</a:t>
            </a:r>
            <a:r>
              <a:rPr lang="pl-PL" sz="36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{ $0 &lt; 5 }</a:t>
            </a:r>
            <a:endParaRPr lang="en-US" sz="3600"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A776B3D2-9461-7C43-822C-03CDBF4E2541}"/>
              </a:ext>
            </a:extLst>
          </p:cNvPr>
          <p:cNvSpPr/>
          <p:nvPr/>
        </p:nvSpPr>
        <p:spPr>
          <a:xfrm rot="1783872">
            <a:off x="2012478" y="3858667"/>
            <a:ext cx="2232248" cy="7920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924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/>
              <a:t>- – -</a:t>
            </a:r>
            <a:br>
              <a:rPr lang="pl-PL" dirty="0"/>
            </a:br>
            <a:r>
              <a:rPr lang="pl-PL" dirty="0" err="1"/>
              <a:t>Signal</a:t>
            </a:r>
            <a:endParaRPr lang="pl-PL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6A3421-3AFA-2344-8755-24519CD79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41" y="548680"/>
            <a:ext cx="10971372" cy="4328119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pl-PL" sz="3200" i="1" dirty="0">
                <a:latin typeface="Avenir Roman" panose="02000503020000020003" pitchFamily="2" charset="0"/>
              </a:rPr>
              <a:t>A </a:t>
            </a:r>
            <a:r>
              <a:rPr lang="pl-PL" sz="3200" i="1" dirty="0" err="1">
                <a:latin typeface="Avenir Roman" panose="02000503020000020003" pitchFamily="2" charset="0"/>
              </a:rPr>
              <a:t>Signal</a:t>
            </a:r>
            <a:r>
              <a:rPr lang="pl-PL" sz="3200" i="1" dirty="0">
                <a:latin typeface="Avenir Roman" panose="02000503020000020003" pitchFamily="2" charset="0"/>
              </a:rPr>
              <a:t> </a:t>
            </a:r>
            <a:r>
              <a:rPr lang="pl-PL" sz="3200" i="1" dirty="0" err="1">
                <a:latin typeface="Avenir Roman" panose="02000503020000020003" pitchFamily="2" charset="0"/>
              </a:rPr>
              <a:t>is</a:t>
            </a:r>
            <a:r>
              <a:rPr lang="pl-PL" sz="3200" i="1" dirty="0">
                <a:latin typeface="Avenir Roman" panose="02000503020000020003" pitchFamily="2" charset="0"/>
              </a:rPr>
              <a:t> </a:t>
            </a:r>
            <a:r>
              <a:rPr lang="pl-PL" sz="3200" i="1" dirty="0" err="1">
                <a:latin typeface="Avenir Roman" panose="02000503020000020003" pitchFamily="2" charset="0"/>
              </a:rPr>
              <a:t>similar</a:t>
            </a:r>
            <a:r>
              <a:rPr lang="pl-PL" sz="3200" i="1" dirty="0">
                <a:latin typeface="Avenir Roman" panose="02000503020000020003" pitchFamily="2" charset="0"/>
              </a:rPr>
              <a:t> to Driver with one </a:t>
            </a:r>
            <a:r>
              <a:rPr lang="pl-PL" sz="3200" i="1" dirty="0" err="1">
                <a:latin typeface="Avenir Roman" panose="02000503020000020003" pitchFamily="2" charset="0"/>
              </a:rPr>
              <a:t>difference</a:t>
            </a:r>
            <a:r>
              <a:rPr lang="pl-PL" sz="3200" i="1" dirty="0">
                <a:latin typeface="Avenir Roman" panose="02000503020000020003" pitchFamily="2" charset="0"/>
              </a:rPr>
              <a:t>, </a:t>
            </a:r>
            <a:r>
              <a:rPr lang="pl-PL" sz="3200" i="1" dirty="0" err="1">
                <a:latin typeface="Avenir Roman" panose="02000503020000020003" pitchFamily="2" charset="0"/>
              </a:rPr>
              <a:t>it</a:t>
            </a:r>
            <a:r>
              <a:rPr lang="pl-PL" sz="3200" i="1" dirty="0">
                <a:latin typeface="Avenir Roman" panose="02000503020000020003" pitchFamily="2" charset="0"/>
              </a:rPr>
              <a:t> </a:t>
            </a:r>
            <a:r>
              <a:rPr lang="pl-PL" sz="3200" i="1" dirty="0" err="1">
                <a:latin typeface="Avenir Roman" panose="02000503020000020003" pitchFamily="2" charset="0"/>
              </a:rPr>
              <a:t>does</a:t>
            </a:r>
            <a:r>
              <a:rPr lang="pl-PL" sz="3200" i="1" dirty="0">
                <a:latin typeface="Avenir Roman" panose="02000503020000020003" pitchFamily="2" charset="0"/>
              </a:rPr>
              <a:t> not replay the </a:t>
            </a:r>
            <a:r>
              <a:rPr lang="pl-PL" sz="3200" i="1" dirty="0" err="1">
                <a:latin typeface="Avenir Roman" panose="02000503020000020003" pitchFamily="2" charset="0"/>
              </a:rPr>
              <a:t>latest</a:t>
            </a:r>
            <a:r>
              <a:rPr lang="pl-PL" sz="3200" i="1" dirty="0">
                <a:latin typeface="Avenir Roman" panose="02000503020000020003" pitchFamily="2" charset="0"/>
              </a:rPr>
              <a:t> event on </a:t>
            </a:r>
            <a:r>
              <a:rPr lang="pl-PL" sz="3200" i="1" dirty="0" err="1">
                <a:latin typeface="Avenir Roman" panose="02000503020000020003" pitchFamily="2" charset="0"/>
              </a:rPr>
              <a:t>subscription</a:t>
            </a:r>
            <a:endParaRPr lang="pl-PL" sz="3200" i="1" dirty="0">
              <a:latin typeface="Avenir Roman" panose="02000503020000020003" pitchFamily="2" charset="0"/>
            </a:endParaRPr>
          </a:p>
          <a:p>
            <a:pPr marL="0" indent="0">
              <a:buNone/>
            </a:pPr>
            <a:endParaRPr lang="pl-PL" i="1" dirty="0">
              <a:latin typeface="Avenir Roman" panose="02000503020000020003" pitchFamily="2" charset="0"/>
            </a:endParaRPr>
          </a:p>
          <a:p>
            <a:pPr marL="0" indent="0">
              <a:buNone/>
            </a:pPr>
            <a:r>
              <a:rPr lang="pl-PL" dirty="0">
                <a:latin typeface="Avenir Roman" panose="02000503020000020003" pitchFamily="2" charset="0"/>
              </a:rPr>
              <a:t>A </a:t>
            </a:r>
            <a:r>
              <a:rPr lang="pl-PL" dirty="0" err="1">
                <a:latin typeface="Avenir Roman" panose="02000503020000020003" pitchFamily="2" charset="0"/>
              </a:rPr>
              <a:t>Signal</a:t>
            </a:r>
            <a:r>
              <a:rPr lang="pl-PL" dirty="0">
                <a:latin typeface="Avenir Roman" panose="02000503020000020003" pitchFamily="2" charset="0"/>
              </a:rPr>
              <a:t>:</a:t>
            </a:r>
          </a:p>
          <a:p>
            <a:r>
              <a:rPr lang="pl-PL" dirty="0" err="1">
                <a:latin typeface="Avenir Roman" panose="02000503020000020003" pitchFamily="2" charset="0"/>
              </a:rPr>
              <a:t>Can't</a:t>
            </a:r>
            <a:r>
              <a:rPr lang="pl-PL" dirty="0">
                <a:latin typeface="Avenir Roman" panose="02000503020000020003" pitchFamily="2" charset="0"/>
              </a:rPr>
              <a:t> error out.</a:t>
            </a:r>
          </a:p>
          <a:p>
            <a:r>
              <a:rPr lang="pl-PL" dirty="0" err="1">
                <a:latin typeface="Avenir Roman" panose="02000503020000020003" pitchFamily="2" charset="0"/>
              </a:rPr>
              <a:t>Delivers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events</a:t>
            </a:r>
            <a:r>
              <a:rPr lang="pl-PL" dirty="0">
                <a:latin typeface="Avenir Roman" panose="02000503020000020003" pitchFamily="2" charset="0"/>
              </a:rPr>
              <a:t> on </a:t>
            </a:r>
            <a:r>
              <a:rPr lang="pl-PL" dirty="0" err="1">
                <a:latin typeface="Avenir Roman" panose="02000503020000020003" pitchFamily="2" charset="0"/>
              </a:rPr>
              <a:t>Main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Scheduler</a:t>
            </a:r>
            <a:r>
              <a:rPr lang="pl-PL" dirty="0">
                <a:latin typeface="Avenir Roman" panose="02000503020000020003" pitchFamily="2" charset="0"/>
              </a:rPr>
              <a:t>.</a:t>
            </a:r>
          </a:p>
          <a:p>
            <a:r>
              <a:rPr lang="pl-PL" dirty="0" err="1">
                <a:latin typeface="Avenir Roman" panose="02000503020000020003" pitchFamily="2" charset="0"/>
              </a:rPr>
              <a:t>Shares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computational</a:t>
            </a:r>
            <a:r>
              <a:rPr lang="pl-PL" dirty="0">
                <a:latin typeface="Avenir Roman" panose="02000503020000020003" pitchFamily="2" charset="0"/>
              </a:rPr>
              <a:t> </a:t>
            </a:r>
            <a:r>
              <a:rPr lang="pl-PL" dirty="0" err="1">
                <a:latin typeface="Avenir Roman" panose="02000503020000020003" pitchFamily="2" charset="0"/>
              </a:rPr>
              <a:t>resources</a:t>
            </a:r>
            <a:r>
              <a:rPr lang="pl-PL" dirty="0">
                <a:latin typeface="Avenir Roman" panose="02000503020000020003" pitchFamily="2" charset="0"/>
              </a:rPr>
              <a:t> (</a:t>
            </a:r>
            <a:r>
              <a:rPr lang="pl-PL" dirty="0" err="1">
                <a:latin typeface="Avenir Roman" panose="02000503020000020003" pitchFamily="2" charset="0"/>
              </a:rPr>
              <a:t>share</a:t>
            </a:r>
            <a:r>
              <a:rPr lang="pl-PL" dirty="0">
                <a:latin typeface="Avenir Roman" panose="02000503020000020003" pitchFamily="2" charset="0"/>
              </a:rPr>
              <a:t>(</a:t>
            </a:r>
            <a:r>
              <a:rPr lang="pl-PL" dirty="0" err="1">
                <a:latin typeface="Avenir Roman" panose="02000503020000020003" pitchFamily="2" charset="0"/>
              </a:rPr>
              <a:t>scope</a:t>
            </a:r>
            <a:r>
              <a:rPr lang="pl-PL" dirty="0">
                <a:latin typeface="Avenir Roman" panose="02000503020000020003" pitchFamily="2" charset="0"/>
              </a:rPr>
              <a:t>: .</a:t>
            </a:r>
            <a:r>
              <a:rPr lang="pl-PL" dirty="0" err="1">
                <a:latin typeface="Avenir Roman" panose="02000503020000020003" pitchFamily="2" charset="0"/>
              </a:rPr>
              <a:t>whileConnected</a:t>
            </a:r>
            <a:r>
              <a:rPr lang="pl-PL" dirty="0">
                <a:latin typeface="Avenir Roman" panose="02000503020000020003" pitchFamily="2" charset="0"/>
              </a:rPr>
              <a:t>)).</a:t>
            </a:r>
          </a:p>
          <a:p>
            <a:r>
              <a:rPr lang="pl-PL" dirty="0" err="1">
                <a:latin typeface="Avenir Roman" panose="02000503020000020003" pitchFamily="2" charset="0"/>
              </a:rPr>
              <a:t>Does</a:t>
            </a:r>
            <a:r>
              <a:rPr lang="pl-PL" dirty="0">
                <a:latin typeface="Avenir Roman" panose="02000503020000020003" pitchFamily="2" charset="0"/>
              </a:rPr>
              <a:t> NOT replay </a:t>
            </a:r>
            <a:r>
              <a:rPr lang="pl-PL" dirty="0" err="1">
                <a:latin typeface="Avenir Roman" panose="02000503020000020003" pitchFamily="2" charset="0"/>
              </a:rPr>
              <a:t>elements</a:t>
            </a:r>
            <a:r>
              <a:rPr lang="pl-PL" dirty="0">
                <a:latin typeface="Avenir Roman" panose="02000503020000020003" pitchFamily="2" charset="0"/>
              </a:rPr>
              <a:t> on </a:t>
            </a:r>
            <a:r>
              <a:rPr lang="pl-PL" dirty="0" err="1">
                <a:latin typeface="Avenir Roman" panose="02000503020000020003" pitchFamily="2" charset="0"/>
              </a:rPr>
              <a:t>subscription</a:t>
            </a:r>
            <a:r>
              <a:rPr lang="pl-PL" dirty="0">
                <a:latin typeface="Avenir Roman" panose="02000503020000020003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55546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Układ Tytuł i zawartość z wykresem</a:t>
            </a:r>
          </a:p>
        </p:txBody>
      </p:sp>
      <p:graphicFrame>
        <p:nvGraphicFramePr>
          <p:cNvPr id="7" name="Zawartość — symbol zastępczy 6" descr="Wykres kolumnowy grupowany przedstawiający&#10;wartości 2 serii i wykres liniowy złożony dla 4 kategorii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3170086"/>
              </p:ext>
            </p:extLst>
          </p:nvPr>
        </p:nvGraphicFramePr>
        <p:xfrm>
          <a:off x="1293813" y="685800"/>
          <a:ext cx="10287000" cy="4191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5516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Układ Dwa elementy zawartości z tabelą</a:t>
            </a:r>
          </a:p>
        </p:txBody>
      </p:sp>
      <p:sp>
        <p:nvSpPr>
          <p:cNvPr id="5" name="Zawartość — symbol zastępczy 4"/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pPr rtl="0"/>
            <a:r>
              <a:rPr lang="pl-PL" dirty="0"/>
              <a:t>Tutaj dodaj pierwszy </a:t>
            </a:r>
            <a:r>
              <a:rPr lang="pl-PL" dirty="0" err="1"/>
              <a:t>punktor</a:t>
            </a:r>
            <a:endParaRPr lang="pl-PL" dirty="0"/>
          </a:p>
          <a:p>
            <a:pPr rtl="0"/>
            <a:r>
              <a:rPr lang="pl-PL" dirty="0"/>
              <a:t>Tutaj dodaj drugi </a:t>
            </a:r>
            <a:r>
              <a:rPr lang="pl-PL" dirty="0" err="1"/>
              <a:t>punktor</a:t>
            </a:r>
            <a:endParaRPr lang="pl-PL" dirty="0"/>
          </a:p>
          <a:p>
            <a:pPr rtl="0"/>
            <a:r>
              <a:rPr lang="pl-PL" dirty="0"/>
              <a:t>Tutaj dodaj trzeci </a:t>
            </a:r>
            <a:r>
              <a:rPr lang="pl-PL" dirty="0" err="1"/>
              <a:t>punktor</a:t>
            </a:r>
            <a:endParaRPr lang="pl-PL" dirty="0"/>
          </a:p>
        </p:txBody>
      </p:sp>
      <p:graphicFrame>
        <p:nvGraphicFramePr>
          <p:cNvPr id="6" name="Zawartość — symbol zastępczy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099314901"/>
              </p:ext>
            </p:extLst>
          </p:nvPr>
        </p:nvGraphicFramePr>
        <p:xfrm>
          <a:off x="6551613" y="685800"/>
          <a:ext cx="5029200" cy="190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6250">
                <a:tc>
                  <a:txBody>
                    <a:bodyPr/>
                    <a:lstStyle/>
                    <a:p>
                      <a:pPr rtl="0"/>
                      <a:r>
                        <a:rPr lang="pl-PL" noProof="0" dirty="0"/>
                        <a:t>Klasa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l-PL" noProof="0" dirty="0"/>
                        <a:t>Grupa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l-PL" noProof="0" dirty="0"/>
                        <a:t>Grupa 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rtl="0"/>
                      <a:r>
                        <a:rPr lang="pl-PL" noProof="0" dirty="0"/>
                        <a:t>Klasa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l-PL" noProof="0" dirty="0"/>
                        <a:t>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l-PL" noProof="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rtl="0"/>
                      <a:r>
                        <a:rPr lang="pl-PL" noProof="0" dirty="0"/>
                        <a:t>Klasa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l-PL" noProof="0" dirty="0"/>
                        <a:t>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l-PL" noProof="0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rtl="0"/>
                      <a:r>
                        <a:rPr lang="pl-PL" noProof="0" dirty="0"/>
                        <a:t>Klasa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l-PL" noProof="0" dirty="0"/>
                        <a:t>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l-PL" noProof="0" dirty="0"/>
                        <a:t>90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1825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Układ Dwa elementy zawartości z grafiką </a:t>
            </a:r>
            <a:r>
              <a:rPr lang="pl-PL" dirty="0" err="1"/>
              <a:t>SmartArt</a:t>
            </a:r>
            <a:endParaRPr lang="pl-PL" dirty="0"/>
          </a:p>
        </p:txBody>
      </p:sp>
      <p:graphicFrame>
        <p:nvGraphicFramePr>
          <p:cNvPr id="4" name="Zawartość — symbol zastępczy 3" descr="Pionowa lista punktowana przedstawiająca 3 grupy umieszczone jedna pod drugą, a w każdej grupie są punktory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604404974"/>
              </p:ext>
            </p:extLst>
          </p:nvPr>
        </p:nvGraphicFramePr>
        <p:xfrm>
          <a:off x="1293813" y="685800"/>
          <a:ext cx="5029200" cy="4191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Zawartość — symbol zastępczy 5"/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rtl="0"/>
            <a:r>
              <a:rPr lang="pl-PL" dirty="0"/>
              <a:t>Tutaj dodaj pierwszy </a:t>
            </a:r>
            <a:r>
              <a:rPr lang="pl-PL" dirty="0" err="1"/>
              <a:t>punktor</a:t>
            </a:r>
            <a:endParaRPr lang="pl-PL" dirty="0"/>
          </a:p>
          <a:p>
            <a:pPr rtl="0"/>
            <a:r>
              <a:rPr lang="pl-PL" dirty="0"/>
              <a:t>Tutaj dodaj drugi </a:t>
            </a:r>
            <a:r>
              <a:rPr lang="pl-PL" dirty="0" err="1"/>
              <a:t>punktor</a:t>
            </a:r>
            <a:endParaRPr lang="pl-PL" dirty="0"/>
          </a:p>
          <a:p>
            <a:pPr rtl="0"/>
            <a:r>
              <a:rPr lang="pl-PL" dirty="0"/>
              <a:t>Tutaj dodaj trzeci </a:t>
            </a:r>
            <a:r>
              <a:rPr lang="pl-PL" dirty="0" err="1"/>
              <a:t>punktor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8886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Dodaj tytuł slajdu — 1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/>
        <p:txBody>
          <a:bodyPr rtlCol="0">
            <a:normAutofit/>
          </a:bodyPr>
          <a:lstStyle/>
          <a:p>
            <a:pPr rtl="0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349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ytuł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Dodaj tytuł slajdu — 2</a:t>
            </a:r>
          </a:p>
        </p:txBody>
      </p:sp>
      <p:sp>
        <p:nvSpPr>
          <p:cNvPr id="13" name="Tekst — symbol zastępczy 1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15" name="Zawartość — symbol zastępczy 14"/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14" name="Tekst — symbol zastępczy 13"/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16" name="Zawartość — symbol zastępczy 15"/>
          <p:cNvSpPr>
            <a:spLocks noGrp="1"/>
          </p:cNvSpPr>
          <p:nvPr>
            <p:ph sz="quarter" idx="4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979636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Dodaj tytuł slajdu — 3</a:t>
            </a:r>
          </a:p>
        </p:txBody>
      </p:sp>
    </p:spTree>
    <p:extLst>
      <p:ext uri="{BB962C8B-B14F-4D97-AF65-F5344CB8AC3E}">
        <p14:creationId xmlns:p14="http://schemas.microsoft.com/office/powerpoint/2010/main" val="424449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705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 err="1"/>
              <a:t>Cold</a:t>
            </a:r>
            <a:r>
              <a:rPr lang="pl-PL" dirty="0"/>
              <a:t> vs Hot </a:t>
            </a:r>
            <a:r>
              <a:rPr lang="pl-PL" dirty="0" err="1"/>
              <a:t>Observables</a:t>
            </a:r>
            <a:endParaRPr lang="pl-PL" dirty="0"/>
          </a:p>
        </p:txBody>
      </p:sp>
      <p:sp>
        <p:nvSpPr>
          <p:cNvPr id="14" name="Zawartość — symbol zastępczy 13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lvl="0"/>
            <a:r>
              <a:rPr lang="en-US" dirty="0">
                <a:latin typeface="Avenir Roman" panose="02000503020000020003" pitchFamily="2" charset="0"/>
              </a:rPr>
              <a:t>Active (HOT) sequences start producing notifications </a:t>
            </a:r>
            <a:r>
              <a:rPr lang="en-US" b="1" dirty="0">
                <a:latin typeface="Avenir Roman" panose="02000503020000020003" pitchFamily="2" charset="0"/>
              </a:rPr>
              <a:t>all the time</a:t>
            </a:r>
            <a:r>
              <a:rPr lang="en-US" dirty="0">
                <a:latin typeface="Avenir Roman" panose="02000503020000020003" pitchFamily="2" charset="0"/>
              </a:rPr>
              <a:t> regardless of subscriptions</a:t>
            </a:r>
            <a:endParaRPr lang="pl-PL" dirty="0">
              <a:latin typeface="Avenir Roman" panose="02000503020000020003" pitchFamily="2" charset="0"/>
            </a:endParaRPr>
          </a:p>
          <a:p>
            <a:pPr lvl="0"/>
            <a:r>
              <a:rPr lang="en-US" dirty="0">
                <a:latin typeface="Avenir Roman" panose="02000503020000020003" pitchFamily="2" charset="0"/>
              </a:rPr>
              <a:t>Passive (COLD) sequences start producing notifications </a:t>
            </a:r>
            <a:r>
              <a:rPr lang="en-US" b="1" dirty="0">
                <a:latin typeface="Avenir Roman" panose="02000503020000020003" pitchFamily="2" charset="0"/>
              </a:rPr>
              <a:t>on request</a:t>
            </a:r>
            <a:r>
              <a:rPr lang="en-US" dirty="0">
                <a:latin typeface="Avenir Roman" panose="02000503020000020003" pitchFamily="2" charset="0"/>
              </a:rPr>
              <a:t> (when subscribed to/when asked about it)</a:t>
            </a:r>
            <a:endParaRPr lang="pl-PL" dirty="0">
              <a:latin typeface="Avenir Roman" panose="02000503020000020003" pitchFamily="2" charset="0"/>
            </a:endParaRPr>
          </a:p>
          <a:p>
            <a:pPr marL="0" indent="0">
              <a:buNone/>
            </a:pPr>
            <a:r>
              <a:rPr lang="en-US" dirty="0">
                <a:latin typeface="Avenir Roman" panose="02000503020000020003" pitchFamily="2" charset="0"/>
              </a:rPr>
              <a:t>Example of a passive sequence might be a network request which is triggered by subscribing to it. On the other hand, active sequences are web socket connections, timer events or text values coming from a </a:t>
            </a:r>
            <a:r>
              <a:rPr lang="en-US" dirty="0" err="1">
                <a:latin typeface="Avenir Roman" panose="02000503020000020003" pitchFamily="2" charset="0"/>
              </a:rPr>
              <a:t>UITextField</a:t>
            </a:r>
            <a:r>
              <a:rPr lang="en-US" dirty="0">
                <a:latin typeface="Avenir Roman" panose="02000503020000020003" pitchFamily="2" charset="0"/>
              </a:rPr>
              <a:t>.</a:t>
            </a:r>
            <a:endParaRPr lang="pl-PL" dirty="0">
              <a:latin typeface="Avenir Roman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33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Dodaj tytuł slajdu — 4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3334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ytuł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Dodaj tytuł slajdu — 5</a:t>
            </a:r>
          </a:p>
        </p:txBody>
      </p:sp>
      <p:sp>
        <p:nvSpPr>
          <p:cNvPr id="8" name="Obraz — symbol zastępczy 7" descr="Pusty symbol zastępczy pozwalający dodać obraz. Kliknij symbol zastępczy i wybierz obraz, który chcesz dodać"/>
          <p:cNvSpPr>
            <a:spLocks noGrp="1"/>
          </p:cNvSpPr>
          <p:nvPr>
            <p:ph type="pic" idx="1"/>
          </p:nvPr>
        </p:nvSpPr>
        <p:spPr/>
      </p:sp>
      <p:sp>
        <p:nvSpPr>
          <p:cNvPr id="9" name="Tekst — symbol zastępczy 8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14592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 err="1"/>
              <a:t>ExampleOne</a:t>
            </a:r>
            <a:r>
              <a:rPr lang="pl-PL" dirty="0"/>
              <a:t> – One</a:t>
            </a:r>
            <a:br>
              <a:rPr lang="pl-PL" dirty="0"/>
            </a:br>
            <a:r>
              <a:rPr lang="pl-PL" dirty="0" err="1"/>
              <a:t>Publish</a:t>
            </a:r>
            <a:r>
              <a:rPr lang="pl-PL" dirty="0"/>
              <a:t>()</a:t>
            </a:r>
          </a:p>
        </p:txBody>
      </p:sp>
      <p:sp>
        <p:nvSpPr>
          <p:cNvPr id="14" name="Zawartość — symbol zastępczy 13"/>
          <p:cNvSpPr>
            <a:spLocks noGrp="1"/>
          </p:cNvSpPr>
          <p:nvPr>
            <p:ph idx="1"/>
          </p:nvPr>
        </p:nvSpPr>
        <p:spPr/>
        <p:txBody>
          <a:bodyPr rtlCol="0">
            <a:normAutofit fontScale="85000" lnSpcReduction="20000"/>
          </a:bodyPr>
          <a:lstStyle/>
          <a:p>
            <a:pPr marL="0" indent="0">
              <a:buNone/>
            </a:pPr>
            <a:r>
              <a:rPr lang="pl-PL" dirty="0" err="1">
                <a:latin typeface="Avenir Roman" panose="02000503020000020003" pitchFamily="2" charset="0"/>
                <a:cs typeface="Arial Hebrew Scholar" pitchFamily="2" charset="-79"/>
              </a:rPr>
              <a:t>When</a:t>
            </a:r>
            <a:r>
              <a:rPr lang="pl-PL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dirty="0" err="1">
                <a:latin typeface="Avenir Roman" panose="02000503020000020003" pitchFamily="2" charset="0"/>
                <a:cs typeface="Arial Hebrew Scholar" pitchFamily="2" charset="-79"/>
              </a:rPr>
              <a:t>publish</a:t>
            </a:r>
            <a:r>
              <a:rPr lang="pl-PL" dirty="0">
                <a:latin typeface="Avenir Roman" panose="02000503020000020003" pitchFamily="2" charset="0"/>
                <a:cs typeface="Arial Hebrew Scholar" pitchFamily="2" charset="-79"/>
              </a:rPr>
              <a:t>() </a:t>
            </a:r>
            <a:r>
              <a:rPr lang="pl-PL" dirty="0" err="1">
                <a:latin typeface="Avenir Roman" panose="02000503020000020003" pitchFamily="2" charset="0"/>
                <a:cs typeface="Arial Hebrew Scholar" pitchFamily="2" charset="-79"/>
              </a:rPr>
              <a:t>is</a:t>
            </a:r>
            <a:r>
              <a:rPr lang="pl-PL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dirty="0" err="1">
                <a:latin typeface="Avenir Roman" panose="02000503020000020003" pitchFamily="2" charset="0"/>
                <a:cs typeface="Arial Hebrew Scholar" pitchFamily="2" charset="-79"/>
              </a:rPr>
              <a:t>used</a:t>
            </a:r>
            <a:r>
              <a:rPr lang="pl-PL" dirty="0">
                <a:latin typeface="Avenir Roman" panose="02000503020000020003" pitchFamily="2" charset="0"/>
                <a:cs typeface="Arial Hebrew Scholar" pitchFamily="2" charset="-79"/>
              </a:rPr>
              <a:t>, </a:t>
            </a:r>
            <a:r>
              <a:rPr lang="pl-PL" dirty="0" err="1">
                <a:latin typeface="Avenir Roman" panose="02000503020000020003" pitchFamily="2" charset="0"/>
                <a:cs typeface="Arial Hebrew Scholar" pitchFamily="2" charset="-79"/>
              </a:rPr>
              <a:t>it</a:t>
            </a:r>
            <a:r>
              <a:rPr lang="pl-PL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dirty="0" err="1">
                <a:latin typeface="Avenir Roman" panose="02000503020000020003" pitchFamily="2" charset="0"/>
                <a:cs typeface="Arial Hebrew Scholar" pitchFamily="2" charset="-79"/>
              </a:rPr>
              <a:t>transforms</a:t>
            </a:r>
            <a:r>
              <a:rPr lang="pl-PL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dirty="0" err="1">
                <a:latin typeface="Avenir Roman" panose="02000503020000020003" pitchFamily="2" charset="0"/>
                <a:cs typeface="Arial Hebrew Scholar" pitchFamily="2" charset="-79"/>
              </a:rPr>
              <a:t>an</a:t>
            </a:r>
            <a:r>
              <a:rPr lang="pl-PL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dirty="0" err="1">
                <a:latin typeface="Avenir Roman" panose="02000503020000020003" pitchFamily="2" charset="0"/>
                <a:cs typeface="Arial Hebrew Scholar" pitchFamily="2" charset="-79"/>
              </a:rPr>
              <a:t>ordinary</a:t>
            </a:r>
            <a:r>
              <a:rPr lang="pl-PL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dirty="0" err="1">
                <a:latin typeface="Avenir Roman" panose="02000503020000020003" pitchFamily="2" charset="0"/>
                <a:cs typeface="Arial Hebrew Scholar" pitchFamily="2" charset="-79"/>
              </a:rPr>
              <a:t>observable</a:t>
            </a:r>
            <a:r>
              <a:rPr lang="pl-PL" dirty="0">
                <a:latin typeface="Avenir Roman" panose="02000503020000020003" pitchFamily="2" charset="0"/>
                <a:cs typeface="Arial Hebrew Scholar" pitchFamily="2" charset="-79"/>
              </a:rPr>
              <a:t> to “</a:t>
            </a:r>
            <a:r>
              <a:rPr lang="pl-PL" dirty="0" err="1">
                <a:latin typeface="Avenir Roman" panose="02000503020000020003" pitchFamily="2" charset="0"/>
                <a:cs typeface="Arial Hebrew Scholar" pitchFamily="2" charset="-79"/>
              </a:rPr>
              <a:t>connectable</a:t>
            </a:r>
            <a:r>
              <a:rPr lang="pl-PL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dirty="0" err="1">
                <a:latin typeface="Avenir Roman" panose="02000503020000020003" pitchFamily="2" charset="0"/>
                <a:cs typeface="Arial Hebrew Scholar" pitchFamily="2" charset="-79"/>
              </a:rPr>
              <a:t>observable</a:t>
            </a:r>
            <a:r>
              <a:rPr lang="pl-PL" dirty="0">
                <a:latin typeface="Avenir Roman" panose="02000503020000020003" pitchFamily="2" charset="0"/>
                <a:cs typeface="Arial Hebrew Scholar" pitchFamily="2" charset="-79"/>
              </a:rPr>
              <a:t>”. </a:t>
            </a:r>
          </a:p>
          <a:p>
            <a:pPr marL="0" indent="0">
              <a:buNone/>
            </a:pPr>
            <a:endParaRPr lang="pl-PL" dirty="0">
              <a:latin typeface="Avenir Roman" panose="02000503020000020003" pitchFamily="2" charset="0"/>
              <a:cs typeface="Arial Hebrew Scholar" pitchFamily="2" charset="-79"/>
            </a:endParaRPr>
          </a:p>
          <a:p>
            <a:pPr marL="0" indent="0">
              <a:buNone/>
            </a:pPr>
            <a:r>
              <a:rPr lang="pl-PL" dirty="0" err="1">
                <a:latin typeface="Avenir Roman" panose="02000503020000020003" pitchFamily="2" charset="0"/>
                <a:cs typeface="Arial Hebrew Scholar" pitchFamily="2" charset="-79"/>
              </a:rPr>
              <a:t>Formal</a:t>
            </a:r>
            <a:r>
              <a:rPr lang="pl-PL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dirty="0" err="1">
                <a:latin typeface="Avenir Roman" panose="02000503020000020003" pitchFamily="2" charset="0"/>
                <a:cs typeface="Arial Hebrew Scholar" pitchFamily="2" charset="-79"/>
              </a:rPr>
              <a:t>definition</a:t>
            </a:r>
            <a:r>
              <a:rPr lang="pl-PL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dirty="0" err="1">
                <a:latin typeface="Avenir Roman" panose="02000503020000020003" pitchFamily="2" charset="0"/>
                <a:cs typeface="Arial Hebrew Scholar" pitchFamily="2" charset="-79"/>
              </a:rPr>
              <a:t>says</a:t>
            </a:r>
            <a:r>
              <a:rPr lang="pl-PL" dirty="0">
                <a:latin typeface="Avenir Roman" panose="02000503020000020003" pitchFamily="2" charset="0"/>
                <a:cs typeface="Arial Hebrew Scholar" pitchFamily="2" charset="-79"/>
              </a:rPr>
              <a:t>:</a:t>
            </a:r>
          </a:p>
          <a:p>
            <a:endParaRPr lang="pl-PL" dirty="0">
              <a:latin typeface="Avenir Roman" panose="02000503020000020003" pitchFamily="2" charset="0"/>
              <a:cs typeface="Arial Hebrew Scholar" pitchFamily="2" charset="-79"/>
            </a:endParaRPr>
          </a:p>
          <a:p>
            <a:pPr marL="0" indent="0">
              <a:buNone/>
            </a:pP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A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connectable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Observable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resembles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an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ordinary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Observable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except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that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it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does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 not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begin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emitting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items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when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it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is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subscribed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 to. It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only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emits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items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when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 the Connect operator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is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 applied to </a:t>
            </a:r>
            <a:r>
              <a:rPr lang="pl-PL" sz="3300" i="1" dirty="0" err="1">
                <a:latin typeface="Avenir Roman" panose="02000503020000020003" pitchFamily="2" charset="0"/>
                <a:cs typeface="Arial Hebrew Scholar" pitchFamily="2" charset="-79"/>
              </a:rPr>
              <a:t>it</a:t>
            </a:r>
            <a:r>
              <a:rPr lang="pl-PL" sz="3300" i="1" dirty="0">
                <a:latin typeface="Avenir Roman" panose="02000503020000020003" pitchFamily="2" charset="0"/>
                <a:cs typeface="Arial Hebrew Scholar" pitchFamily="2" charset="-79"/>
              </a:rPr>
              <a:t>.</a:t>
            </a:r>
          </a:p>
          <a:p>
            <a:pPr marL="0" indent="0">
              <a:buNone/>
            </a:pPr>
            <a:r>
              <a:rPr lang="pl-PL" dirty="0">
                <a:latin typeface="Avenir Roman" panose="02000503020000020003" pitchFamily="2" charset="0"/>
                <a:cs typeface="Arial Hebrew Scholar" pitchFamily="2" charset="-79"/>
              </a:rPr>
              <a:t>    </a:t>
            </a:r>
          </a:p>
          <a:p>
            <a:pPr marL="0" indent="0">
              <a:buNone/>
            </a:pPr>
            <a:endParaRPr lang="pl-PL" dirty="0">
              <a:latin typeface="Avenir Roman" panose="02000503020000020003" pitchFamily="2" charset="0"/>
              <a:cs typeface="Arial Hebrew Scholar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26723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 err="1"/>
              <a:t>ExampleOne</a:t>
            </a:r>
            <a:r>
              <a:rPr lang="pl-PL" dirty="0"/>
              <a:t> – </a:t>
            </a:r>
            <a:r>
              <a:rPr lang="pl-PL" dirty="0" err="1"/>
              <a:t>Two</a:t>
            </a:r>
            <a:br>
              <a:rPr lang="pl-PL" dirty="0"/>
            </a:br>
            <a:r>
              <a:rPr lang="pl-PL" dirty="0" err="1"/>
              <a:t>Publish</a:t>
            </a:r>
            <a:r>
              <a:rPr lang="pl-PL" dirty="0"/>
              <a:t>() + Connect() = Hot </a:t>
            </a:r>
            <a:r>
              <a:rPr lang="pl-PL" dirty="0" err="1"/>
              <a:t>Observable</a:t>
            </a:r>
            <a:endParaRPr lang="pl-PL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6A3421-3AFA-2344-8755-24519CD79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ConnectableObservable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starts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emmiting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events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exactly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 in the moment 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when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connect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() 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gets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called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411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 err="1"/>
              <a:t>ExampleOne</a:t>
            </a:r>
            <a:r>
              <a:rPr lang="pl-PL" dirty="0"/>
              <a:t> – Three</a:t>
            </a:r>
            <a:br>
              <a:rPr lang="pl-PL" dirty="0"/>
            </a:br>
            <a:r>
              <a:rPr lang="pl-PL" dirty="0" err="1"/>
              <a:t>Publish</a:t>
            </a:r>
            <a:r>
              <a:rPr lang="pl-PL" dirty="0"/>
              <a:t>() + </a:t>
            </a:r>
            <a:r>
              <a:rPr lang="pl-PL" dirty="0" err="1"/>
              <a:t>refCount</a:t>
            </a:r>
            <a:r>
              <a:rPr lang="pl-PL" dirty="0"/>
              <a:t>()</a:t>
            </a:r>
          </a:p>
        </p:txBody>
      </p:sp>
      <p:sp>
        <p:nvSpPr>
          <p:cNvPr id="14" name="Zawartość — symbol zastępczy 13"/>
          <p:cNvSpPr>
            <a:spLocks noGrp="1"/>
          </p:cNvSpPr>
          <p:nvPr>
            <p:ph idx="1"/>
          </p:nvPr>
        </p:nvSpPr>
        <p:spPr/>
        <p:txBody>
          <a:bodyPr rtlCol="0" anchor="ctr">
            <a:normAutofit/>
          </a:bodyPr>
          <a:lstStyle/>
          <a:p>
            <a:pPr marL="0" indent="0">
              <a:buNone/>
            </a:pPr>
            <a:r>
              <a:rPr lang="pl-PL" sz="3200" dirty="0" err="1">
                <a:latin typeface="Avenir Roman" panose="02000503020000020003" pitchFamily="2" charset="0"/>
              </a:rPr>
              <a:t>Publish</a:t>
            </a:r>
            <a:r>
              <a:rPr lang="pl-PL" sz="3200" dirty="0">
                <a:latin typeface="Avenir Roman" panose="02000503020000020003" pitchFamily="2" charset="0"/>
              </a:rPr>
              <a:t>().</a:t>
            </a:r>
            <a:r>
              <a:rPr lang="pl-PL" sz="3200" dirty="0" err="1">
                <a:latin typeface="Avenir Roman" panose="02000503020000020003" pitchFamily="2" charset="0"/>
              </a:rPr>
              <a:t>refcount</a:t>
            </a:r>
            <a:r>
              <a:rPr lang="pl-PL" sz="3200" dirty="0">
                <a:latin typeface="Avenir Roman" panose="02000503020000020003" pitchFamily="2" charset="0"/>
              </a:rPr>
              <a:t>()/</a:t>
            </a:r>
            <a:r>
              <a:rPr lang="pl-PL" sz="3200" dirty="0" err="1">
                <a:latin typeface="Avenir Roman" panose="02000503020000020003" pitchFamily="2" charset="0"/>
              </a:rPr>
              <a:t>share</a:t>
            </a:r>
            <a:r>
              <a:rPr lang="pl-PL" sz="3200" dirty="0">
                <a:latin typeface="Avenir Roman" panose="02000503020000020003" pitchFamily="2" charset="0"/>
              </a:rPr>
              <a:t>() </a:t>
            </a:r>
            <a:r>
              <a:rPr lang="pl-PL" sz="3200" dirty="0" err="1">
                <a:latin typeface="Avenir Roman" panose="02000503020000020003" pitchFamily="2" charset="0"/>
              </a:rPr>
              <a:t>keeps</a:t>
            </a:r>
            <a:r>
              <a:rPr lang="pl-PL" sz="3200" dirty="0">
                <a:latin typeface="Avenir Roman" panose="02000503020000020003" pitchFamily="2" charset="0"/>
              </a:rPr>
              <a:t> </a:t>
            </a:r>
            <a:r>
              <a:rPr lang="pl-PL" sz="3200" dirty="0" err="1">
                <a:latin typeface="Avenir Roman" panose="02000503020000020003" pitchFamily="2" charset="0"/>
              </a:rPr>
              <a:t>track</a:t>
            </a:r>
            <a:r>
              <a:rPr lang="pl-PL" sz="3200" dirty="0">
                <a:latin typeface="Avenir Roman" panose="02000503020000020003" pitchFamily="2" charset="0"/>
              </a:rPr>
              <a:t> of </a:t>
            </a:r>
            <a:r>
              <a:rPr lang="pl-PL" sz="3200" dirty="0" err="1">
                <a:latin typeface="Avenir Roman" panose="02000503020000020003" pitchFamily="2" charset="0"/>
              </a:rPr>
              <a:t>how</a:t>
            </a:r>
            <a:r>
              <a:rPr lang="pl-PL" sz="3200" dirty="0">
                <a:latin typeface="Avenir Roman" panose="02000503020000020003" pitchFamily="2" charset="0"/>
              </a:rPr>
              <a:t> </a:t>
            </a:r>
            <a:r>
              <a:rPr lang="pl-PL" sz="3200" dirty="0" err="1">
                <a:latin typeface="Avenir Roman" panose="02000503020000020003" pitchFamily="2" charset="0"/>
              </a:rPr>
              <a:t>many</a:t>
            </a:r>
            <a:r>
              <a:rPr lang="pl-PL" sz="3200" dirty="0">
                <a:latin typeface="Avenir Roman" panose="02000503020000020003" pitchFamily="2" charset="0"/>
              </a:rPr>
              <a:t> </a:t>
            </a:r>
            <a:r>
              <a:rPr lang="pl-PL" sz="3200" dirty="0" err="1">
                <a:latin typeface="Avenir Roman" panose="02000503020000020003" pitchFamily="2" charset="0"/>
              </a:rPr>
              <a:t>other</a:t>
            </a:r>
            <a:r>
              <a:rPr lang="pl-PL" sz="3200" dirty="0">
                <a:latin typeface="Avenir Roman" panose="02000503020000020003" pitchFamily="2" charset="0"/>
              </a:rPr>
              <a:t> </a:t>
            </a:r>
            <a:r>
              <a:rPr lang="pl-PL" sz="3200" dirty="0" err="1">
                <a:latin typeface="Avenir Roman" panose="02000503020000020003" pitchFamily="2" charset="0"/>
              </a:rPr>
              <a:t>observers</a:t>
            </a:r>
            <a:r>
              <a:rPr lang="pl-PL" sz="3200" dirty="0">
                <a:latin typeface="Avenir Roman" panose="02000503020000020003" pitchFamily="2" charset="0"/>
              </a:rPr>
              <a:t> </a:t>
            </a:r>
            <a:r>
              <a:rPr lang="pl-PL" sz="3200" dirty="0" err="1">
                <a:latin typeface="Avenir Roman" panose="02000503020000020003" pitchFamily="2" charset="0"/>
              </a:rPr>
              <a:t>subscribe</a:t>
            </a:r>
            <a:r>
              <a:rPr lang="pl-PL" sz="3200" dirty="0">
                <a:latin typeface="Avenir Roman" panose="02000503020000020003" pitchFamily="2" charset="0"/>
              </a:rPr>
              <a:t> to </a:t>
            </a:r>
            <a:r>
              <a:rPr lang="pl-PL" sz="3200" dirty="0" err="1">
                <a:latin typeface="Avenir Roman" panose="02000503020000020003" pitchFamily="2" charset="0"/>
              </a:rPr>
              <a:t>observable</a:t>
            </a:r>
            <a:r>
              <a:rPr lang="pl-PL" sz="3200" dirty="0">
                <a:latin typeface="Avenir Roman" panose="02000503020000020003" pitchFamily="2" charset="0"/>
              </a:rPr>
              <a:t> and </a:t>
            </a:r>
            <a:r>
              <a:rPr lang="pl-PL" sz="3200" dirty="0" err="1">
                <a:latin typeface="Avenir Roman" panose="02000503020000020003" pitchFamily="2" charset="0"/>
              </a:rPr>
              <a:t>does</a:t>
            </a:r>
            <a:r>
              <a:rPr lang="pl-PL" sz="3200" dirty="0">
                <a:latin typeface="Avenir Roman" panose="02000503020000020003" pitchFamily="2" charset="0"/>
              </a:rPr>
              <a:t> not </a:t>
            </a:r>
            <a:r>
              <a:rPr lang="pl-PL" sz="3200" dirty="0" err="1">
                <a:latin typeface="Avenir Roman" panose="02000503020000020003" pitchFamily="2" charset="0"/>
              </a:rPr>
              <a:t>disconnect</a:t>
            </a:r>
            <a:r>
              <a:rPr lang="pl-PL" sz="3200" dirty="0">
                <a:latin typeface="Avenir Roman" panose="02000503020000020003" pitchFamily="2" charset="0"/>
              </a:rPr>
              <a:t> from the </a:t>
            </a:r>
            <a:r>
              <a:rPr lang="pl-PL" sz="3200" dirty="0" err="1">
                <a:latin typeface="Avenir Roman" panose="02000503020000020003" pitchFamily="2" charset="0"/>
              </a:rPr>
              <a:t>observable</a:t>
            </a:r>
            <a:r>
              <a:rPr lang="pl-PL" sz="3200" dirty="0">
                <a:latin typeface="Avenir Roman" panose="02000503020000020003" pitchFamily="2" charset="0"/>
              </a:rPr>
              <a:t> </a:t>
            </a:r>
            <a:r>
              <a:rPr lang="pl-PL" sz="3200" dirty="0" err="1">
                <a:latin typeface="Avenir Roman" panose="02000503020000020003" pitchFamily="2" charset="0"/>
              </a:rPr>
              <a:t>until</a:t>
            </a:r>
            <a:r>
              <a:rPr lang="pl-PL" sz="3200" dirty="0">
                <a:latin typeface="Avenir Roman" panose="02000503020000020003" pitchFamily="2" charset="0"/>
              </a:rPr>
              <a:t> the </a:t>
            </a:r>
            <a:r>
              <a:rPr lang="pl-PL" sz="3200" dirty="0" err="1">
                <a:latin typeface="Avenir Roman" panose="02000503020000020003" pitchFamily="2" charset="0"/>
              </a:rPr>
              <a:t>last</a:t>
            </a:r>
            <a:r>
              <a:rPr lang="pl-PL" sz="3200" dirty="0">
                <a:latin typeface="Avenir Roman" panose="02000503020000020003" pitchFamily="2" charset="0"/>
              </a:rPr>
              <a:t> </a:t>
            </a:r>
            <a:r>
              <a:rPr lang="pl-PL" sz="3200" dirty="0" err="1">
                <a:latin typeface="Avenir Roman" panose="02000503020000020003" pitchFamily="2" charset="0"/>
              </a:rPr>
              <a:t>observer</a:t>
            </a:r>
            <a:r>
              <a:rPr lang="pl-PL" sz="3200" dirty="0">
                <a:latin typeface="Avenir Roman" panose="02000503020000020003" pitchFamily="2" charset="0"/>
              </a:rPr>
              <a:t> </a:t>
            </a:r>
            <a:r>
              <a:rPr lang="pl-PL" sz="3200" dirty="0" err="1">
                <a:latin typeface="Avenir Roman" panose="02000503020000020003" pitchFamily="2" charset="0"/>
              </a:rPr>
              <a:t>has</a:t>
            </a:r>
            <a:r>
              <a:rPr lang="pl-PL" sz="3200" dirty="0">
                <a:latin typeface="Avenir Roman" panose="02000503020000020003" pitchFamily="2" charset="0"/>
              </a:rPr>
              <a:t> </a:t>
            </a:r>
            <a:r>
              <a:rPr lang="pl-PL" sz="3200" dirty="0" err="1">
                <a:latin typeface="Avenir Roman" panose="02000503020000020003" pitchFamily="2" charset="0"/>
              </a:rPr>
              <a:t>done</a:t>
            </a:r>
            <a:r>
              <a:rPr lang="pl-PL" sz="3200" dirty="0">
                <a:latin typeface="Avenir Roman" panose="02000503020000020003" pitchFamily="2" charset="0"/>
              </a:rPr>
              <a:t> </a:t>
            </a:r>
            <a:r>
              <a:rPr lang="pl-PL" sz="3200" dirty="0" err="1">
                <a:latin typeface="Avenir Roman" panose="02000503020000020003" pitchFamily="2" charset="0"/>
              </a:rPr>
              <a:t>so</a:t>
            </a:r>
            <a:r>
              <a:rPr lang="pl-PL" sz="3200" dirty="0">
                <a:latin typeface="Avenir Roman" panose="02000503020000020003" pitchFamily="2" charset="0"/>
              </a:rPr>
              <a:t>. </a:t>
            </a:r>
          </a:p>
          <a:p>
            <a:pPr marL="0" indent="0">
              <a:buNone/>
            </a:pPr>
            <a:endParaRPr lang="pl-PL" sz="3200" dirty="0">
              <a:latin typeface="Avenir Roman" panose="02000503020000020003" pitchFamily="2" charset="0"/>
            </a:endParaRPr>
          </a:p>
          <a:p>
            <a:pPr marL="0" indent="0">
              <a:buNone/>
            </a:pPr>
            <a:r>
              <a:rPr lang="pl-PL" sz="3200" dirty="0">
                <a:latin typeface="Avenir Roman" panose="02000503020000020003" pitchFamily="2" charset="0"/>
              </a:rPr>
              <a:t>In </a:t>
            </a:r>
            <a:r>
              <a:rPr lang="pl-PL" sz="3200" dirty="0" err="1">
                <a:latin typeface="Avenir Roman" panose="02000503020000020003" pitchFamily="2" charset="0"/>
              </a:rPr>
              <a:t>other</a:t>
            </a:r>
            <a:r>
              <a:rPr lang="pl-PL" sz="3200" dirty="0">
                <a:latin typeface="Avenir Roman" panose="02000503020000020003" pitchFamily="2" charset="0"/>
              </a:rPr>
              <a:t> </a:t>
            </a:r>
            <a:r>
              <a:rPr lang="pl-PL" sz="3200" dirty="0" err="1">
                <a:latin typeface="Avenir Roman" panose="02000503020000020003" pitchFamily="2" charset="0"/>
              </a:rPr>
              <a:t>words</a:t>
            </a:r>
            <a:r>
              <a:rPr lang="pl-PL" sz="3200" dirty="0">
                <a:latin typeface="Avenir Roman" panose="02000503020000020003" pitchFamily="2" charset="0"/>
              </a:rPr>
              <a:t>, </a:t>
            </a:r>
            <a:r>
              <a:rPr lang="pl-PL" sz="3200" dirty="0" err="1">
                <a:latin typeface="Avenir Roman" panose="02000503020000020003" pitchFamily="2" charset="0"/>
              </a:rPr>
              <a:t>when</a:t>
            </a:r>
            <a:r>
              <a:rPr lang="pl-PL" sz="3200" dirty="0">
                <a:latin typeface="Avenir Roman" panose="02000503020000020003" pitchFamily="2" charset="0"/>
              </a:rPr>
              <a:t> </a:t>
            </a:r>
            <a:r>
              <a:rPr lang="pl-PL" sz="3200" dirty="0" err="1">
                <a:latin typeface="Avenir Roman" panose="02000503020000020003" pitchFamily="2" charset="0"/>
              </a:rPr>
              <a:t>subscriptions</a:t>
            </a:r>
            <a:r>
              <a:rPr lang="pl-PL" sz="3200" dirty="0">
                <a:latin typeface="Avenir Roman" panose="02000503020000020003" pitchFamily="2" charset="0"/>
              </a:rPr>
              <a:t> </a:t>
            </a:r>
            <a:r>
              <a:rPr lang="pl-PL" sz="3200" dirty="0" err="1">
                <a:latin typeface="Avenir Roman" panose="02000503020000020003" pitchFamily="2" charset="0"/>
              </a:rPr>
              <a:t>counter</a:t>
            </a:r>
            <a:r>
              <a:rPr lang="pl-PL" sz="3200" dirty="0">
                <a:latin typeface="Avenir Roman" panose="02000503020000020003" pitchFamily="2" charset="0"/>
              </a:rPr>
              <a:t> drops down to zero, </a:t>
            </a:r>
            <a:r>
              <a:rPr lang="pl-PL" sz="3200" dirty="0" err="1">
                <a:latin typeface="Avenir Roman" panose="02000503020000020003" pitchFamily="2" charset="0"/>
              </a:rPr>
              <a:t>observable</a:t>
            </a:r>
            <a:r>
              <a:rPr lang="pl-PL" sz="3200" dirty="0">
                <a:latin typeface="Avenir Roman" panose="02000503020000020003" pitchFamily="2" charset="0"/>
              </a:rPr>
              <a:t> </a:t>
            </a:r>
            <a:r>
              <a:rPr lang="pl-PL" sz="3200" dirty="0" err="1">
                <a:latin typeface="Avenir Roman" panose="02000503020000020003" pitchFamily="2" charset="0"/>
              </a:rPr>
              <a:t>is</a:t>
            </a:r>
            <a:r>
              <a:rPr lang="pl-PL" sz="3200" dirty="0">
                <a:latin typeface="Avenir Roman" panose="02000503020000020003" pitchFamily="2" charset="0"/>
              </a:rPr>
              <a:t> “</a:t>
            </a:r>
            <a:r>
              <a:rPr lang="pl-PL" sz="3200" dirty="0" err="1">
                <a:latin typeface="Avenir Roman" panose="02000503020000020003" pitchFamily="2" charset="0"/>
              </a:rPr>
              <a:t>killed</a:t>
            </a:r>
            <a:r>
              <a:rPr lang="pl-PL" sz="3200" dirty="0">
                <a:latin typeface="Avenir Roman" panose="02000503020000020003" pitchFamily="2" charset="0"/>
              </a:rPr>
              <a:t>” and </a:t>
            </a:r>
            <a:r>
              <a:rPr lang="pl-PL" sz="3200" dirty="0" err="1">
                <a:latin typeface="Avenir Roman" panose="02000503020000020003" pitchFamily="2" charset="0"/>
              </a:rPr>
              <a:t>does</a:t>
            </a:r>
            <a:r>
              <a:rPr lang="pl-PL" sz="3200" dirty="0">
                <a:latin typeface="Avenir Roman" panose="02000503020000020003" pitchFamily="2" charset="0"/>
              </a:rPr>
              <a:t> not </a:t>
            </a:r>
            <a:r>
              <a:rPr lang="pl-PL" sz="3200" dirty="0" err="1">
                <a:latin typeface="Avenir Roman" panose="02000503020000020003" pitchFamily="2" charset="0"/>
              </a:rPr>
              <a:t>produce</a:t>
            </a:r>
            <a:r>
              <a:rPr lang="pl-PL" sz="3200" dirty="0">
                <a:latin typeface="Avenir Roman" panose="02000503020000020003" pitchFamily="2" charset="0"/>
              </a:rPr>
              <a:t> </a:t>
            </a:r>
            <a:r>
              <a:rPr lang="pl-PL" sz="3200" dirty="0" err="1">
                <a:latin typeface="Avenir Roman" panose="02000503020000020003" pitchFamily="2" charset="0"/>
              </a:rPr>
              <a:t>any</a:t>
            </a:r>
            <a:r>
              <a:rPr lang="pl-PL" sz="3200" dirty="0">
                <a:latin typeface="Avenir Roman" panose="02000503020000020003" pitchFamily="2" charset="0"/>
              </a:rPr>
              <a:t> </a:t>
            </a:r>
            <a:r>
              <a:rPr lang="pl-PL" sz="3200" dirty="0" err="1">
                <a:latin typeface="Avenir Roman" panose="02000503020000020003" pitchFamily="2" charset="0"/>
              </a:rPr>
              <a:t>elements</a:t>
            </a:r>
            <a:r>
              <a:rPr lang="pl-PL" sz="3200" dirty="0">
                <a:latin typeface="Avenir Roman" panose="02000503020000020003" pitchFamily="2" charset="0"/>
              </a:rPr>
              <a:t>.</a:t>
            </a:r>
          </a:p>
          <a:p>
            <a:pPr marL="0" indent="0">
              <a:buNone/>
            </a:pPr>
            <a:endParaRPr lang="pl-PL" sz="3200" dirty="0">
              <a:latin typeface="Avenir Roman" panose="02000503020000020003" pitchFamily="2" charset="0"/>
              <a:cs typeface="Arial Hebrew Scholar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470693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 err="1"/>
              <a:t>ExampleTwo</a:t>
            </a:r>
            <a:r>
              <a:rPr lang="pl-PL" dirty="0"/>
              <a:t> – One</a:t>
            </a:r>
            <a:br>
              <a:rPr lang="pl-PL" dirty="0"/>
            </a:br>
            <a:r>
              <a:rPr lang="pl-PL" dirty="0"/>
              <a:t>Network </a:t>
            </a:r>
            <a:r>
              <a:rPr lang="pl-PL" dirty="0" err="1"/>
              <a:t>Request</a:t>
            </a:r>
            <a:endParaRPr lang="pl-PL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6A3421-3AFA-2344-8755-24519CD79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URLSession.shared.rx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 and 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two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subscriptions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2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 err="1"/>
              <a:t>ExampleTwo</a:t>
            </a:r>
            <a:r>
              <a:rPr lang="pl-PL" dirty="0"/>
              <a:t> – </a:t>
            </a:r>
            <a:r>
              <a:rPr lang="pl-PL" dirty="0" err="1"/>
              <a:t>Two</a:t>
            </a:r>
            <a:br>
              <a:rPr lang="pl-PL" dirty="0"/>
            </a:br>
            <a:r>
              <a:rPr lang="pl-PL" dirty="0"/>
              <a:t>Network </a:t>
            </a:r>
            <a:r>
              <a:rPr lang="pl-PL" dirty="0" err="1"/>
              <a:t>Request</a:t>
            </a:r>
            <a:r>
              <a:rPr lang="pl-PL" dirty="0"/>
              <a:t> + </a:t>
            </a:r>
            <a:r>
              <a:rPr lang="pl-PL" dirty="0" err="1"/>
              <a:t>share</a:t>
            </a:r>
            <a:r>
              <a:rPr lang="pl-PL" dirty="0"/>
              <a:t>()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6A3421-3AFA-2344-8755-24519CD79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public 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func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share</a:t>
            </a:r>
            <a:endParaRPr lang="pl-PL" sz="3200" i="1" dirty="0">
              <a:latin typeface="Avenir Roman" panose="02000503020000020003" pitchFamily="2" charset="0"/>
              <a:cs typeface="Arial Hebrew Scholar" pitchFamily="2" charset="-79"/>
            </a:endParaRPr>
          </a:p>
          <a:p>
            <a:pPr marL="0" indent="0" algn="ctr">
              <a:buNone/>
            </a:pP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(replay: 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Int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 = 0, </a:t>
            </a:r>
          </a:p>
          <a:p>
            <a:pPr marL="0" indent="0" algn="ctr">
              <a:buNone/>
            </a:pP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scope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: 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RxSwift.SubjectLifetimeScope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 = .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whileConnected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) </a:t>
            </a:r>
          </a:p>
          <a:p>
            <a:pPr marL="0" indent="0" algn="ctr">
              <a:buNone/>
            </a:pP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-&gt; 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RxSwift.Observable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&lt;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Self.E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850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ytuł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pl-PL" dirty="0" err="1"/>
              <a:t>ExampleTwo</a:t>
            </a:r>
            <a:r>
              <a:rPr lang="pl-PL" dirty="0"/>
              <a:t> – Three</a:t>
            </a:r>
            <a:br>
              <a:rPr lang="pl-PL" dirty="0"/>
            </a:br>
            <a:r>
              <a:rPr lang="pl-PL" dirty="0"/>
              <a:t>Network </a:t>
            </a:r>
            <a:r>
              <a:rPr lang="pl-PL" dirty="0" err="1"/>
              <a:t>Request</a:t>
            </a:r>
            <a:r>
              <a:rPr lang="pl-PL" dirty="0"/>
              <a:t> + </a:t>
            </a:r>
            <a:r>
              <a:rPr lang="pl-PL" dirty="0" err="1"/>
              <a:t>share</a:t>
            </a:r>
            <a:r>
              <a:rPr lang="pl-PL" dirty="0"/>
              <a:t>(replay: x)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6A3421-3AFA-2344-8755-24519CD79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public 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func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 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share</a:t>
            </a:r>
            <a:endParaRPr lang="pl-PL" sz="3200" i="1" dirty="0">
              <a:latin typeface="Avenir Roman" panose="02000503020000020003" pitchFamily="2" charset="0"/>
              <a:cs typeface="Arial Hebrew Scholar" pitchFamily="2" charset="-79"/>
            </a:endParaRPr>
          </a:p>
          <a:p>
            <a:pPr marL="0" indent="0" algn="ctr">
              <a:buNone/>
            </a:pP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(replay: 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Int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 = 0, </a:t>
            </a:r>
          </a:p>
          <a:p>
            <a:pPr marL="0" indent="0" algn="ctr">
              <a:buNone/>
            </a:pP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scope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: 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RxSwift.SubjectLifetimeScope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 = .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whileConnected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) </a:t>
            </a:r>
          </a:p>
          <a:p>
            <a:pPr marL="0" indent="0" algn="ctr">
              <a:buNone/>
            </a:pP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-&gt; 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RxSwift.Observable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&lt;</a:t>
            </a:r>
            <a:r>
              <a:rPr lang="pl-PL" sz="3200" i="1" dirty="0" err="1">
                <a:latin typeface="Avenir Roman" panose="02000503020000020003" pitchFamily="2" charset="0"/>
                <a:cs typeface="Arial Hebrew Scholar" pitchFamily="2" charset="-79"/>
              </a:rPr>
              <a:t>Self.E</a:t>
            </a:r>
            <a:r>
              <a:rPr lang="pl-PL" sz="3200" i="1" dirty="0">
                <a:latin typeface="Avenir Roman" panose="02000503020000020003" pitchFamily="2" charset="0"/>
                <a:cs typeface="Arial Hebrew Scholar" pitchFamily="2" charset="-79"/>
              </a:rPr>
              <a:t>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763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arketing (16:9)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3666150_TF02801084.potx" id="{35614013-17F3-4202-8503-DA2833A6440F}" vid="{6DEDBFA0-50A8-4CED-AEBF-ED525B81C982}"/>
    </a:ext>
  </a:extLst>
</a:theme>
</file>

<file path=ppt/theme/theme2.xml><?xml version="1.0" encoding="utf-8"?>
<a:theme xmlns:a="http://schemas.openxmlformats.org/drawingml/2006/main" name="Motyw pakietu Office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yw pakietu Office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CCB2C71-1ED8-4540-B003-293B5E75C71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0AACE6D-8EB6-447A-8DFD-C2C0C52916AC}">
  <ds:schemaRefs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40262f94-9f35-4ac3-9a90-690165a166b7"/>
    <ds:schemaRef ds:uri="a4f35948-e619-41b3-aa29-22878b09cfd2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F9B8BCC-BF24-4800-92E1-9F891BBB27E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Marketing (16:9)</Template>
  <TotalTime>3861</TotalTime>
  <Words>888</Words>
  <Application>Microsoft Macintosh PowerPoint</Application>
  <PresentationFormat>Custom</PresentationFormat>
  <Paragraphs>233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Apple Symbols</vt:lpstr>
      <vt:lpstr>Arial</vt:lpstr>
      <vt:lpstr>Arial Hebrew Scholar</vt:lpstr>
      <vt:lpstr>Avenir Roman</vt:lpstr>
      <vt:lpstr>Corbel</vt:lpstr>
      <vt:lpstr>Marketing (16:9)</vt:lpstr>
      <vt:lpstr>RxSwift</vt:lpstr>
      <vt:lpstr>Agenda</vt:lpstr>
      <vt:lpstr>Cold vs Hot Observables</vt:lpstr>
      <vt:lpstr>ExampleOne – One Publish()</vt:lpstr>
      <vt:lpstr>ExampleOne – Two Publish() + Connect() = Hot Observable</vt:lpstr>
      <vt:lpstr>ExampleOne – Three Publish() + refCount()</vt:lpstr>
      <vt:lpstr>ExampleTwo – One Network Request</vt:lpstr>
      <vt:lpstr>ExampleTwo – Two Network Request + share()</vt:lpstr>
      <vt:lpstr>ExampleTwo – Three Network Request + share(replay: x)</vt:lpstr>
      <vt:lpstr>ExampleThree – One Publish Subject</vt:lpstr>
      <vt:lpstr>ExampleThree – One Behavior Subject</vt:lpstr>
      <vt:lpstr>ExampleThree – One Replay Subject</vt:lpstr>
      <vt:lpstr>ExampleFour – One ObserveOn and SubscribeOn</vt:lpstr>
      <vt:lpstr>ExampleFour – One ObserveOn and SubscribeOn</vt:lpstr>
      <vt:lpstr>ExampleThree – One Replay Subject</vt:lpstr>
      <vt:lpstr>ExampleThree – One subscribeOn operator</vt:lpstr>
      <vt:lpstr>ExampleThree – One subscribeOn operator</vt:lpstr>
      <vt:lpstr>- – - Drivers</vt:lpstr>
      <vt:lpstr>- – - Drivers</vt:lpstr>
      <vt:lpstr>- – - Drivers</vt:lpstr>
      <vt:lpstr>- – - Drivers</vt:lpstr>
      <vt:lpstr>- – - Signal</vt:lpstr>
      <vt:lpstr>Układ Tytuł i zawartość z wykresem</vt:lpstr>
      <vt:lpstr>Układ Dwa elementy zawartości z tabelą</vt:lpstr>
      <vt:lpstr>Układ Dwa elementy zawartości z grafiką SmartArt</vt:lpstr>
      <vt:lpstr>Dodaj tytuł slajdu — 1</vt:lpstr>
      <vt:lpstr>Dodaj tytuł slajdu — 2</vt:lpstr>
      <vt:lpstr>Dodaj tytuł slajdu — 3</vt:lpstr>
      <vt:lpstr>PowerPoint Presentation</vt:lpstr>
      <vt:lpstr>Dodaj tytuł slajdu — 4</vt:lpstr>
      <vt:lpstr>Dodaj tytuł slajdu — 5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RxSwift</dc:title>
  <dc:creator>Kamil Buczel</dc:creator>
  <cp:lastModifiedBy>Kamil Buczel</cp:lastModifiedBy>
  <cp:revision>20</cp:revision>
  <dcterms:created xsi:type="dcterms:W3CDTF">2019-05-20T20:29:04Z</dcterms:created>
  <dcterms:modified xsi:type="dcterms:W3CDTF">2019-05-23T22:50:44Z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